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haroni" panose="02010803020104030203" pitchFamily="2" charset="-79"/>
      <p:bold r:id="rId16"/>
    </p:embeddedFont>
    <p:embeddedFont>
      <p:font typeface="Alatsi" panose="020B0604020202020204" charset="0"/>
      <p:regular r:id="rId17"/>
    </p:embeddedFont>
    <p:embeddedFont>
      <p:font typeface="Alfa Slab One" panose="020B0604020202020204" charset="0"/>
      <p:regular r:id="rId18"/>
    </p:embeddedFont>
    <p:embeddedFont>
      <p:font typeface="Archivo Black" panose="020B0604020202020204" charset="0"/>
      <p:regular r:id="rId19"/>
    </p:embeddedFont>
    <p:embeddedFont>
      <p:font typeface="Batangas" panose="020B0604020202020204" charset="0"/>
      <p:regular r:id="rId20"/>
    </p:embeddedFont>
    <p:embeddedFont>
      <p:font typeface="Black Bones" panose="020B0604020202020204" charset="0"/>
      <p:regular r:id="rId21"/>
    </p:embeddedFont>
    <p:embeddedFont>
      <p:font typeface="Blueberry" panose="020B0604020202020204" charset="0"/>
      <p:regular r:id="rId22"/>
    </p:embeddedFont>
    <p:embeddedFont>
      <p:font typeface="Calistoga" panose="020B0604020202020204" charset="0"/>
      <p:regular r:id="rId23"/>
    </p:embeddedFont>
    <p:embeddedFont>
      <p:font typeface="Canva Sans" panose="020B0604020202020204" charset="0"/>
      <p:regular r:id="rId24"/>
    </p:embeddedFont>
    <p:embeddedFont>
      <p:font typeface="Gill Sans Display Ultra-Bold" panose="020B0604020202020204" charset="0"/>
      <p:regular r:id="rId25"/>
    </p:embeddedFont>
    <p:embeddedFont>
      <p:font typeface="Inlander Smooth"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77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8.svg"/><Relationship Id="rId9"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8.svg"/><Relationship Id="rId4" Type="http://schemas.openxmlformats.org/officeDocument/2006/relationships/image" Target="../media/image21.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08599"/>
          </a:xfrm>
          <a:custGeom>
            <a:avLst/>
            <a:gdLst/>
            <a:ahLst/>
            <a:cxnLst/>
            <a:rect l="l" t="t" r="r" b="b"/>
            <a:pathLst>
              <a:path w="18288000" h="10208599">
                <a:moveTo>
                  <a:pt x="0" y="0"/>
                </a:moveTo>
                <a:lnTo>
                  <a:pt x="18288000" y="0"/>
                </a:lnTo>
                <a:lnTo>
                  <a:pt x="18288000" y="10208599"/>
                </a:lnTo>
                <a:lnTo>
                  <a:pt x="0" y="10208599"/>
                </a:lnTo>
                <a:lnTo>
                  <a:pt x="0" y="0"/>
                </a:lnTo>
                <a:close/>
              </a:path>
            </a:pathLst>
          </a:custGeom>
          <a:blipFill>
            <a:blip r:embed="rId2"/>
            <a:stretch>
              <a:fillRect t="-1568" r="-6444" b="-4707"/>
            </a:stretch>
          </a:blipFill>
        </p:spPr>
      </p:sp>
      <p:sp>
        <p:nvSpPr>
          <p:cNvPr id="3" name="Freeform 3"/>
          <p:cNvSpPr/>
          <p:nvPr/>
        </p:nvSpPr>
        <p:spPr>
          <a:xfrm>
            <a:off x="720682" y="0"/>
            <a:ext cx="1956245" cy="1956245"/>
          </a:xfrm>
          <a:custGeom>
            <a:avLst/>
            <a:gdLst/>
            <a:ahLst/>
            <a:cxnLst/>
            <a:rect l="l" t="t" r="r" b="b"/>
            <a:pathLst>
              <a:path w="1956245" h="1956245">
                <a:moveTo>
                  <a:pt x="0" y="0"/>
                </a:moveTo>
                <a:lnTo>
                  <a:pt x="1956245" y="0"/>
                </a:lnTo>
                <a:lnTo>
                  <a:pt x="1956245" y="1956245"/>
                </a:lnTo>
                <a:lnTo>
                  <a:pt x="0" y="1956245"/>
                </a:lnTo>
                <a:lnTo>
                  <a:pt x="0" y="0"/>
                </a:lnTo>
                <a:close/>
              </a:path>
            </a:pathLst>
          </a:custGeom>
          <a:blipFill>
            <a:blip r:embed="rId3"/>
            <a:stretch>
              <a:fillRect/>
            </a:stretch>
          </a:blipFill>
        </p:spPr>
      </p:sp>
      <p:sp>
        <p:nvSpPr>
          <p:cNvPr id="4" name="Freeform 4"/>
          <p:cNvSpPr/>
          <p:nvPr/>
        </p:nvSpPr>
        <p:spPr>
          <a:xfrm>
            <a:off x="11844198" y="7055261"/>
            <a:ext cx="6443802" cy="2995768"/>
          </a:xfrm>
          <a:custGeom>
            <a:avLst/>
            <a:gdLst/>
            <a:ahLst/>
            <a:cxnLst/>
            <a:rect l="l" t="t" r="r" b="b"/>
            <a:pathLst>
              <a:path w="6443802" h="2995768">
                <a:moveTo>
                  <a:pt x="0" y="0"/>
                </a:moveTo>
                <a:lnTo>
                  <a:pt x="6443802" y="0"/>
                </a:lnTo>
                <a:lnTo>
                  <a:pt x="6443802" y="2995768"/>
                </a:lnTo>
                <a:lnTo>
                  <a:pt x="0" y="2995768"/>
                </a:lnTo>
                <a:lnTo>
                  <a:pt x="0" y="0"/>
                </a:lnTo>
                <a:close/>
              </a:path>
            </a:pathLst>
          </a:custGeom>
          <a:blipFill>
            <a:blip r:embed="rId4"/>
            <a:stretch>
              <a:fillRect l="-6961" t="-37791" r="-3646" b="-40644"/>
            </a:stretch>
          </a:blipFill>
        </p:spPr>
      </p:sp>
      <p:sp>
        <p:nvSpPr>
          <p:cNvPr id="5" name="TextBox 5"/>
          <p:cNvSpPr txBox="1"/>
          <p:nvPr/>
        </p:nvSpPr>
        <p:spPr>
          <a:xfrm>
            <a:off x="3390324" y="332739"/>
            <a:ext cx="12002572" cy="695961"/>
          </a:xfrm>
          <a:prstGeom prst="rect">
            <a:avLst/>
          </a:prstGeom>
        </p:spPr>
        <p:txBody>
          <a:bodyPr lIns="0" tIns="0" rIns="0" bIns="0" rtlCol="0" anchor="t">
            <a:spAutoFit/>
          </a:bodyPr>
          <a:lstStyle/>
          <a:p>
            <a:pPr algn="ctr">
              <a:lnSpc>
                <a:spcPts val="5739"/>
              </a:lnSpc>
              <a:spcBef>
                <a:spcPct val="0"/>
              </a:spcBef>
            </a:pPr>
            <a:r>
              <a:rPr lang="en-US" sz="4099" u="sng">
                <a:solidFill>
                  <a:srgbClr val="000000"/>
                </a:solidFill>
                <a:latin typeface="Canva Sans"/>
                <a:ea typeface="Canva Sans"/>
                <a:cs typeface="Canva Sans"/>
                <a:sym typeface="Canva Sans"/>
              </a:rPr>
              <a:t>Reliance GET Summer Internship Program-2025 </a:t>
            </a:r>
          </a:p>
        </p:txBody>
      </p:sp>
      <p:sp>
        <p:nvSpPr>
          <p:cNvPr id="6" name="TextBox 6"/>
          <p:cNvSpPr txBox="1"/>
          <p:nvPr/>
        </p:nvSpPr>
        <p:spPr>
          <a:xfrm>
            <a:off x="4659204" y="1570165"/>
            <a:ext cx="8370996" cy="695961"/>
          </a:xfrm>
          <a:prstGeom prst="rect">
            <a:avLst/>
          </a:prstGeom>
        </p:spPr>
        <p:txBody>
          <a:bodyPr wrap="square" lIns="0" tIns="0" rIns="0" bIns="0" rtlCol="0" anchor="t">
            <a:spAutoFit/>
          </a:bodyPr>
          <a:lstStyle/>
          <a:p>
            <a:pPr algn="ctr">
              <a:lnSpc>
                <a:spcPts val="5739"/>
              </a:lnSpc>
              <a:spcBef>
                <a:spcPct val="0"/>
              </a:spcBef>
            </a:pPr>
            <a:r>
              <a:rPr lang="en-US" sz="4099" u="sng" dirty="0">
                <a:solidFill>
                  <a:srgbClr val="000000"/>
                </a:solidFill>
                <a:latin typeface="Canva Sans"/>
                <a:ea typeface="Canva Sans"/>
                <a:cs typeface="Canva Sans"/>
                <a:sym typeface="Canva Sans"/>
              </a:rPr>
              <a:t>Mid- Term Evaluation (4th week)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193032"/>
            <a:chOff x="0" y="0"/>
            <a:chExt cx="4816593" cy="314214"/>
          </a:xfrm>
        </p:grpSpPr>
        <p:sp>
          <p:nvSpPr>
            <p:cNvPr id="3" name="Freeform 3"/>
            <p:cNvSpPr/>
            <p:nvPr/>
          </p:nvSpPr>
          <p:spPr>
            <a:xfrm>
              <a:off x="0" y="0"/>
              <a:ext cx="4816592" cy="314214"/>
            </a:xfrm>
            <a:custGeom>
              <a:avLst/>
              <a:gdLst/>
              <a:ahLst/>
              <a:cxnLst/>
              <a:rect l="l" t="t" r="r" b="b"/>
              <a:pathLst>
                <a:path w="4816592" h="314214">
                  <a:moveTo>
                    <a:pt x="0" y="0"/>
                  </a:moveTo>
                  <a:lnTo>
                    <a:pt x="4816592" y="0"/>
                  </a:lnTo>
                  <a:lnTo>
                    <a:pt x="4816592" y="314214"/>
                  </a:lnTo>
                  <a:lnTo>
                    <a:pt x="0" y="314214"/>
                  </a:lnTo>
                  <a:close/>
                </a:path>
              </a:pathLst>
            </a:custGeom>
            <a:solidFill>
              <a:srgbClr val="BFA160">
                <a:alpha val="80000"/>
              </a:srgbClr>
            </a:solidFill>
          </p:spPr>
        </p:sp>
        <p:sp>
          <p:nvSpPr>
            <p:cNvPr id="4" name="TextBox 4"/>
            <p:cNvSpPr txBox="1"/>
            <p:nvPr/>
          </p:nvSpPr>
          <p:spPr>
            <a:xfrm>
              <a:off x="0" y="-38100"/>
              <a:ext cx="4816593" cy="35231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1576373" cy="1246538"/>
          </a:xfrm>
          <a:custGeom>
            <a:avLst/>
            <a:gdLst/>
            <a:ahLst/>
            <a:cxnLst/>
            <a:rect l="l" t="t" r="r" b="b"/>
            <a:pathLst>
              <a:path w="1576373" h="1246538">
                <a:moveTo>
                  <a:pt x="0" y="0"/>
                </a:moveTo>
                <a:lnTo>
                  <a:pt x="1576373" y="0"/>
                </a:lnTo>
                <a:lnTo>
                  <a:pt x="1576373" y="1246538"/>
                </a:lnTo>
                <a:lnTo>
                  <a:pt x="0" y="1246538"/>
                </a:lnTo>
                <a:lnTo>
                  <a:pt x="0" y="0"/>
                </a:lnTo>
                <a:close/>
              </a:path>
            </a:pathLst>
          </a:custGeom>
          <a:blipFill>
            <a:blip r:embed="rId2"/>
            <a:stretch>
              <a:fillRect l="-25917" r="-18420"/>
            </a:stretch>
          </a:blipFill>
        </p:spPr>
      </p:sp>
      <p:sp>
        <p:nvSpPr>
          <p:cNvPr id="6" name="Freeform 6"/>
          <p:cNvSpPr/>
          <p:nvPr/>
        </p:nvSpPr>
        <p:spPr>
          <a:xfrm>
            <a:off x="14681470" y="0"/>
            <a:ext cx="1193032" cy="1193032"/>
          </a:xfrm>
          <a:custGeom>
            <a:avLst/>
            <a:gdLst/>
            <a:ahLst/>
            <a:cxnLst/>
            <a:rect l="l" t="t" r="r" b="b"/>
            <a:pathLst>
              <a:path w="1193032" h="1193032">
                <a:moveTo>
                  <a:pt x="0" y="0"/>
                </a:moveTo>
                <a:lnTo>
                  <a:pt x="1193032" y="0"/>
                </a:lnTo>
                <a:lnTo>
                  <a:pt x="1193032" y="1193032"/>
                </a:lnTo>
                <a:lnTo>
                  <a:pt x="0" y="1193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63048" y="1605872"/>
            <a:ext cx="10608971" cy="8863965"/>
          </a:xfrm>
          <a:prstGeom prst="rect">
            <a:avLst/>
          </a:prstGeom>
        </p:spPr>
        <p:txBody>
          <a:bodyPr wrap="square" lIns="0" tIns="0" rIns="0" bIns="0" rtlCol="0" anchor="t">
            <a:spAutoFit/>
          </a:bodyPr>
          <a:lstStyle/>
          <a:p>
            <a:pPr algn="ctr">
              <a:spcBef>
                <a:spcPct val="0"/>
              </a:spcBef>
            </a:pPr>
            <a:r>
              <a:rPr lang="en-US" sz="1550" dirty="0">
                <a:solidFill>
                  <a:srgbClr val="000000"/>
                </a:solidFill>
                <a:latin typeface="Alatsi"/>
                <a:ea typeface="Alatsi"/>
                <a:cs typeface="Alatsi"/>
                <a:sym typeface="Alatsi"/>
              </a:rPr>
              <a:t>🔹</a:t>
            </a:r>
            <a:r>
              <a:rPr lang="en-US" sz="1550" u="sng" dirty="0">
                <a:solidFill>
                  <a:srgbClr val="000000"/>
                </a:solidFill>
                <a:latin typeface="Alatsi"/>
                <a:ea typeface="Alatsi"/>
                <a:cs typeface="Alatsi"/>
                <a:sym typeface="Alatsi"/>
              </a:rPr>
              <a:t> 1. Detector – Smart Sensing &amp; First Communication Layer</a:t>
            </a:r>
          </a:p>
          <a:p>
            <a:pPr algn="l"/>
            <a:r>
              <a:rPr lang="en-US" sz="1550" dirty="0">
                <a:solidFill>
                  <a:srgbClr val="000000"/>
                </a:solidFill>
                <a:latin typeface="Alatsi"/>
                <a:ea typeface="Alatsi"/>
                <a:cs typeface="Alatsi"/>
                <a:sym typeface="Alatsi"/>
              </a:rPr>
              <a:t>What it does:</a:t>
            </a:r>
          </a:p>
          <a:p>
            <a:pPr marL="302745" lvl="1" indent="-151372" algn="l">
              <a:buFont typeface="Arial"/>
              <a:buChar char="•"/>
            </a:pPr>
            <a:r>
              <a:rPr lang="en-US" sz="1550" dirty="0">
                <a:solidFill>
                  <a:srgbClr val="000000"/>
                </a:solidFill>
                <a:latin typeface="Alatsi"/>
                <a:ea typeface="Alatsi"/>
                <a:cs typeface="Alatsi"/>
                <a:sym typeface="Alatsi"/>
              </a:rPr>
              <a:t>Detects physical hazards: gas leaks (CH₄, H₂S), flame, smoke, heat.</a:t>
            </a:r>
          </a:p>
          <a:p>
            <a:pPr marL="302745" lvl="1" indent="-151372" algn="l">
              <a:buFont typeface="Arial"/>
              <a:buChar char="•"/>
            </a:pPr>
            <a:r>
              <a:rPr lang="en-US" sz="1550" dirty="0">
                <a:solidFill>
                  <a:srgbClr val="000000"/>
                </a:solidFill>
                <a:latin typeface="Alatsi"/>
                <a:ea typeface="Alatsi"/>
                <a:cs typeface="Alatsi"/>
                <a:sym typeface="Alatsi"/>
              </a:rPr>
              <a:t>Converts physical parameters  into  digital data.</a:t>
            </a:r>
          </a:p>
          <a:p>
            <a:pPr marL="302745" lvl="1" indent="-151372" algn="just">
              <a:buFont typeface="Arial"/>
              <a:buChar char="•"/>
            </a:pPr>
            <a:r>
              <a:rPr lang="en-US" sz="1550" dirty="0">
                <a:solidFill>
                  <a:srgbClr val="000000"/>
                </a:solidFill>
                <a:latin typeface="Alatsi"/>
                <a:ea typeface="Alatsi"/>
                <a:cs typeface="Alatsi"/>
                <a:sym typeface="Alatsi"/>
              </a:rPr>
              <a:t>Sends data via inbuilt Wireless HART modem, including:</a:t>
            </a:r>
          </a:p>
          <a:p>
            <a:pPr marL="302745" lvl="1" indent="-151372" algn="just">
              <a:buFont typeface="Arial"/>
              <a:buChar char="•"/>
            </a:pPr>
            <a:r>
              <a:rPr lang="en-US" sz="1550" dirty="0">
                <a:solidFill>
                  <a:srgbClr val="000000"/>
                </a:solidFill>
                <a:latin typeface="Alatsi"/>
                <a:ea typeface="Alatsi"/>
                <a:cs typeface="Alatsi"/>
                <a:sym typeface="Alatsi"/>
              </a:rPr>
              <a:t>Gas levels</a:t>
            </a:r>
          </a:p>
          <a:p>
            <a:pPr marL="302745" lvl="1" indent="-151372" algn="just">
              <a:buFont typeface="Arial"/>
              <a:buChar char="•"/>
            </a:pPr>
            <a:r>
              <a:rPr lang="en-US" sz="1550" dirty="0">
                <a:solidFill>
                  <a:srgbClr val="000000"/>
                </a:solidFill>
                <a:latin typeface="Alatsi"/>
                <a:ea typeface="Alatsi"/>
                <a:cs typeface="Alatsi"/>
                <a:sym typeface="Alatsi"/>
              </a:rPr>
              <a:t>Battery status</a:t>
            </a:r>
          </a:p>
          <a:p>
            <a:pPr marL="302745" lvl="1" indent="-151372" algn="just">
              <a:buFont typeface="Arial"/>
              <a:buChar char="•"/>
            </a:pPr>
            <a:r>
              <a:rPr lang="en-US" sz="1550" dirty="0">
                <a:solidFill>
                  <a:srgbClr val="000000"/>
                </a:solidFill>
                <a:latin typeface="Alatsi"/>
                <a:ea typeface="Alatsi"/>
                <a:cs typeface="Alatsi"/>
                <a:sym typeface="Alatsi"/>
              </a:rPr>
              <a:t>Device diagnostics</a:t>
            </a:r>
          </a:p>
          <a:p>
            <a:pPr marL="302745" lvl="1" indent="-151372" algn="just">
              <a:buFont typeface="Arial"/>
              <a:buChar char="•"/>
            </a:pPr>
            <a:r>
              <a:rPr lang="en-US" sz="1550" dirty="0">
                <a:solidFill>
                  <a:srgbClr val="000000"/>
                </a:solidFill>
                <a:latin typeface="Alatsi"/>
                <a:ea typeface="Alatsi"/>
                <a:cs typeface="Alatsi"/>
                <a:sym typeface="Alatsi"/>
              </a:rPr>
              <a:t>Signal strength</a:t>
            </a:r>
          </a:p>
          <a:p>
            <a:pPr marL="302745" lvl="1" indent="-151372" algn="l">
              <a:buFont typeface="Arial"/>
              <a:buChar char="•"/>
            </a:pPr>
            <a:r>
              <a:rPr lang="en-US" sz="1550" dirty="0">
                <a:solidFill>
                  <a:srgbClr val="000000"/>
                </a:solidFill>
                <a:latin typeface="Alatsi"/>
                <a:ea typeface="Alatsi"/>
                <a:cs typeface="Alatsi"/>
                <a:sym typeface="Alatsi"/>
              </a:rPr>
              <a:t>Encrypts all data using AES-128 before transmission.</a:t>
            </a:r>
          </a:p>
          <a:p>
            <a:pPr algn="l"/>
            <a:r>
              <a:rPr lang="en-US" sz="1550" dirty="0">
                <a:solidFill>
                  <a:srgbClr val="000000"/>
                </a:solidFill>
                <a:latin typeface="Alatsi"/>
                <a:ea typeface="Alatsi"/>
                <a:cs typeface="Alatsi"/>
                <a:sym typeface="Alatsi"/>
              </a:rPr>
              <a:t> </a:t>
            </a:r>
            <a:r>
              <a:rPr lang="en-US" sz="1550" u="sng" dirty="0">
                <a:solidFill>
                  <a:srgbClr val="000000"/>
                </a:solidFill>
                <a:latin typeface="Alatsi"/>
                <a:ea typeface="Alatsi"/>
                <a:cs typeface="Alatsi"/>
                <a:sym typeface="Alatsi"/>
              </a:rPr>
              <a:t>Why first?</a:t>
            </a:r>
          </a:p>
          <a:p>
            <a:pPr algn="l">
              <a:spcBef>
                <a:spcPct val="0"/>
              </a:spcBef>
            </a:pPr>
            <a:r>
              <a:rPr lang="en-US" sz="1550" dirty="0">
                <a:solidFill>
                  <a:srgbClr val="000000"/>
                </a:solidFill>
                <a:latin typeface="Alatsi"/>
                <a:ea typeface="Alatsi"/>
                <a:cs typeface="Alatsi"/>
                <a:sym typeface="Alatsi"/>
              </a:rPr>
              <a:t>It’s the source of hazard intelligence. Without a detector, no signal or alarm can originate.</a:t>
            </a:r>
          </a:p>
          <a:p>
            <a:pPr algn="ctr">
              <a:spcBef>
                <a:spcPct val="0"/>
              </a:spcBef>
            </a:pPr>
            <a:r>
              <a:rPr lang="en-US" sz="1550" dirty="0">
                <a:solidFill>
                  <a:srgbClr val="000000"/>
                </a:solidFill>
                <a:latin typeface="Alatsi"/>
                <a:ea typeface="Alatsi"/>
                <a:cs typeface="Alatsi"/>
                <a:sym typeface="Alatsi"/>
              </a:rPr>
              <a:t>🔹</a:t>
            </a:r>
            <a:r>
              <a:rPr lang="en-US" sz="1550" u="sng" dirty="0">
                <a:solidFill>
                  <a:srgbClr val="000000"/>
                </a:solidFill>
                <a:latin typeface="Alatsi"/>
                <a:ea typeface="Alatsi"/>
                <a:cs typeface="Alatsi"/>
                <a:sym typeface="Alatsi"/>
              </a:rPr>
              <a:t> 2. Repeater – Mesh Strengthener &amp; Range Extender</a:t>
            </a:r>
          </a:p>
          <a:p>
            <a:pPr algn="l">
              <a:spcBef>
                <a:spcPct val="0"/>
              </a:spcBef>
            </a:pPr>
            <a:r>
              <a:rPr lang="en-US" sz="1550" dirty="0">
                <a:solidFill>
                  <a:srgbClr val="000000"/>
                </a:solidFill>
                <a:latin typeface="Alatsi"/>
                <a:ea typeface="Alatsi"/>
                <a:cs typeface="Alatsi"/>
                <a:sym typeface="Alatsi"/>
              </a:rPr>
              <a:t> What it does:</a:t>
            </a:r>
          </a:p>
          <a:p>
            <a:pPr marL="302745" lvl="1" indent="-151372" algn="l">
              <a:buFont typeface="Arial"/>
              <a:buChar char="•"/>
            </a:pPr>
            <a:r>
              <a:rPr lang="en-US" sz="1550" dirty="0">
                <a:solidFill>
                  <a:srgbClr val="000000"/>
                </a:solidFill>
                <a:latin typeface="Alatsi"/>
                <a:ea typeface="Alatsi"/>
                <a:cs typeface="Alatsi"/>
                <a:sym typeface="Alatsi"/>
              </a:rPr>
              <a:t>Receives Wireless HART packets from detectors or other repeaters.</a:t>
            </a:r>
          </a:p>
          <a:p>
            <a:pPr marL="302745" lvl="1" indent="-151372" algn="l">
              <a:buFont typeface="Arial"/>
              <a:buChar char="•"/>
            </a:pPr>
            <a:r>
              <a:rPr lang="en-US" sz="1550" dirty="0">
                <a:solidFill>
                  <a:srgbClr val="000000"/>
                </a:solidFill>
                <a:latin typeface="Alatsi"/>
                <a:ea typeface="Alatsi"/>
                <a:cs typeface="Alatsi"/>
                <a:sym typeface="Alatsi"/>
              </a:rPr>
              <a:t>Boosts and forwards data to the next node (antenna or another repeater).</a:t>
            </a:r>
          </a:p>
          <a:p>
            <a:pPr marL="302745" lvl="1" indent="-151372" algn="l">
              <a:buFont typeface="Arial"/>
              <a:buChar char="•"/>
            </a:pPr>
            <a:r>
              <a:rPr lang="en-US" sz="1550" dirty="0">
                <a:solidFill>
                  <a:srgbClr val="000000"/>
                </a:solidFill>
                <a:latin typeface="Alatsi"/>
                <a:ea typeface="Alatsi"/>
                <a:cs typeface="Alatsi"/>
                <a:sym typeface="Alatsi"/>
              </a:rPr>
              <a:t>Maintains dynamic routing tables for mesh path selection.</a:t>
            </a:r>
          </a:p>
          <a:p>
            <a:pPr marL="302745" lvl="1" indent="-151372" algn="l">
              <a:buFont typeface="Arial"/>
              <a:buChar char="•"/>
            </a:pPr>
            <a:r>
              <a:rPr lang="en-US" sz="1550" dirty="0">
                <a:solidFill>
                  <a:srgbClr val="000000"/>
                </a:solidFill>
                <a:latin typeface="Alatsi"/>
                <a:ea typeface="Alatsi"/>
                <a:cs typeface="Alatsi"/>
                <a:sym typeface="Alatsi"/>
              </a:rPr>
              <a:t>Ensures multi-hop reliability.</a:t>
            </a:r>
          </a:p>
          <a:p>
            <a:pPr algn="l">
              <a:spcBef>
                <a:spcPct val="0"/>
              </a:spcBef>
            </a:pPr>
            <a:r>
              <a:rPr lang="en-US" sz="1550" dirty="0">
                <a:solidFill>
                  <a:srgbClr val="000000"/>
                </a:solidFill>
                <a:latin typeface="Alatsi"/>
                <a:ea typeface="Alatsi"/>
                <a:cs typeface="Alatsi"/>
                <a:sym typeface="Alatsi"/>
              </a:rPr>
              <a:t> </a:t>
            </a:r>
            <a:r>
              <a:rPr lang="en-US" sz="1550" u="sng" dirty="0">
                <a:solidFill>
                  <a:srgbClr val="000000"/>
                </a:solidFill>
                <a:latin typeface="Alatsi"/>
                <a:ea typeface="Alatsi"/>
                <a:cs typeface="Alatsi"/>
                <a:sym typeface="Alatsi"/>
              </a:rPr>
              <a:t>Why next?</a:t>
            </a:r>
          </a:p>
          <a:p>
            <a:pPr algn="l">
              <a:spcBef>
                <a:spcPct val="0"/>
              </a:spcBef>
            </a:pPr>
            <a:r>
              <a:rPr lang="en-US" sz="1550" dirty="0">
                <a:solidFill>
                  <a:srgbClr val="000000"/>
                </a:solidFill>
                <a:latin typeface="Alatsi"/>
                <a:ea typeface="Alatsi"/>
                <a:cs typeface="Alatsi"/>
                <a:sym typeface="Alatsi"/>
              </a:rPr>
              <a:t>Detectors alone may not reach the antenna directly due to obstacles. Repeaters create self-healing, redundant paths for resilient communication.</a:t>
            </a:r>
          </a:p>
          <a:p>
            <a:pPr algn="ctr">
              <a:spcBef>
                <a:spcPct val="0"/>
              </a:spcBef>
            </a:pPr>
            <a:r>
              <a:rPr lang="en-US" sz="1550" dirty="0">
                <a:solidFill>
                  <a:srgbClr val="000000"/>
                </a:solidFill>
                <a:latin typeface="Alatsi"/>
                <a:ea typeface="Alatsi"/>
                <a:cs typeface="Alatsi"/>
                <a:sym typeface="Alatsi"/>
              </a:rPr>
              <a:t>🔹 </a:t>
            </a:r>
            <a:r>
              <a:rPr lang="en-US" sz="1550" u="sng" dirty="0">
                <a:solidFill>
                  <a:srgbClr val="000000"/>
                </a:solidFill>
                <a:latin typeface="Alatsi"/>
                <a:ea typeface="Alatsi"/>
                <a:cs typeface="Alatsi"/>
                <a:sym typeface="Alatsi"/>
              </a:rPr>
              <a:t>3. Field Link Antenna – Aggregation &amp; Signal Conditioning Node</a:t>
            </a:r>
          </a:p>
          <a:p>
            <a:pPr algn="l">
              <a:spcBef>
                <a:spcPct val="0"/>
              </a:spcBef>
            </a:pPr>
            <a:r>
              <a:rPr lang="en-US" sz="1550" dirty="0">
                <a:solidFill>
                  <a:srgbClr val="000000"/>
                </a:solidFill>
                <a:latin typeface="Alatsi"/>
                <a:ea typeface="Alatsi"/>
                <a:cs typeface="Alatsi"/>
                <a:sym typeface="Alatsi"/>
              </a:rPr>
              <a:t> What it does:</a:t>
            </a:r>
          </a:p>
          <a:p>
            <a:pPr marL="302745" lvl="1" indent="-151372" algn="l">
              <a:buFont typeface="Arial"/>
              <a:buChar char="•"/>
            </a:pPr>
            <a:r>
              <a:rPr lang="en-US" sz="1550" dirty="0">
                <a:solidFill>
                  <a:srgbClr val="000000"/>
                </a:solidFill>
                <a:latin typeface="Alatsi"/>
                <a:ea typeface="Alatsi"/>
                <a:cs typeface="Alatsi"/>
                <a:sym typeface="Alatsi"/>
              </a:rPr>
              <a:t>Centralized receiver of </a:t>
            </a:r>
            <a:r>
              <a:rPr lang="en-US" sz="1550" dirty="0" err="1">
                <a:solidFill>
                  <a:srgbClr val="000000"/>
                </a:solidFill>
                <a:latin typeface="Alatsi"/>
                <a:ea typeface="Alatsi"/>
                <a:cs typeface="Alatsi"/>
                <a:sym typeface="Alatsi"/>
              </a:rPr>
              <a:t>WirelessHART</a:t>
            </a:r>
            <a:r>
              <a:rPr lang="en-US" sz="1550" dirty="0">
                <a:solidFill>
                  <a:srgbClr val="000000"/>
                </a:solidFill>
                <a:latin typeface="Alatsi"/>
                <a:ea typeface="Alatsi"/>
                <a:cs typeface="Alatsi"/>
                <a:sym typeface="Alatsi"/>
              </a:rPr>
              <a:t> traffic from all mesh nodes.</a:t>
            </a:r>
          </a:p>
          <a:p>
            <a:pPr marL="302745" lvl="1" indent="-151372" algn="l">
              <a:buFont typeface="Arial"/>
              <a:buChar char="•"/>
            </a:pPr>
            <a:r>
              <a:rPr lang="en-US" sz="1550" dirty="0">
                <a:solidFill>
                  <a:srgbClr val="000000"/>
                </a:solidFill>
                <a:latin typeface="Alatsi"/>
                <a:ea typeface="Alatsi"/>
                <a:cs typeface="Alatsi"/>
                <a:sym typeface="Alatsi"/>
              </a:rPr>
              <a:t>Buffers, filters, and organizes incoming packets.</a:t>
            </a:r>
          </a:p>
          <a:p>
            <a:pPr marL="302745" lvl="1" indent="-151372" algn="l">
              <a:buFont typeface="Arial"/>
              <a:buChar char="•"/>
            </a:pPr>
            <a:r>
              <a:rPr lang="en-US" sz="1550" dirty="0">
                <a:solidFill>
                  <a:srgbClr val="000000"/>
                </a:solidFill>
                <a:latin typeface="Alatsi"/>
                <a:ea typeface="Alatsi"/>
                <a:cs typeface="Alatsi"/>
                <a:sym typeface="Alatsi"/>
              </a:rPr>
              <a:t>Designed for elevated mounting, ensuring optimal RF reception.</a:t>
            </a:r>
          </a:p>
          <a:p>
            <a:pPr algn="l">
              <a:spcBef>
                <a:spcPct val="0"/>
              </a:spcBef>
            </a:pPr>
            <a:r>
              <a:rPr lang="en-US" sz="1550" u="sng" dirty="0">
                <a:solidFill>
                  <a:srgbClr val="000000"/>
                </a:solidFill>
                <a:latin typeface="Alatsi"/>
                <a:ea typeface="Alatsi"/>
                <a:cs typeface="Alatsi"/>
                <a:sym typeface="Alatsi"/>
              </a:rPr>
              <a:t> Why after repeater?</a:t>
            </a:r>
          </a:p>
          <a:p>
            <a:pPr marL="302745" lvl="1" indent="-151372" algn="l">
              <a:buFont typeface="Arial"/>
              <a:buChar char="•"/>
            </a:pPr>
            <a:r>
              <a:rPr lang="en-US" sz="1550" dirty="0">
                <a:solidFill>
                  <a:srgbClr val="000000"/>
                </a:solidFill>
                <a:latin typeface="Alatsi"/>
                <a:ea typeface="Alatsi"/>
                <a:cs typeface="Alatsi"/>
                <a:sym typeface="Alatsi"/>
              </a:rPr>
              <a:t>Receives multi-hop traffic from multiple nodes and passes clean, consolidated signals to the gateway.</a:t>
            </a:r>
          </a:p>
          <a:p>
            <a:pPr algn="ctr">
              <a:spcBef>
                <a:spcPct val="0"/>
              </a:spcBef>
            </a:pPr>
            <a:r>
              <a:rPr lang="en-US" sz="1550" dirty="0">
                <a:solidFill>
                  <a:srgbClr val="000000"/>
                </a:solidFill>
                <a:latin typeface="Alatsi"/>
                <a:ea typeface="Alatsi"/>
                <a:cs typeface="Alatsi"/>
                <a:sym typeface="Alatsi"/>
              </a:rPr>
              <a:t>🔹 </a:t>
            </a:r>
            <a:r>
              <a:rPr lang="en-US" sz="1550" u="sng" dirty="0">
                <a:solidFill>
                  <a:srgbClr val="000000"/>
                </a:solidFill>
                <a:latin typeface="Alatsi"/>
                <a:ea typeface="Alatsi"/>
                <a:cs typeface="Alatsi"/>
                <a:sym typeface="Alatsi"/>
              </a:rPr>
              <a:t>4. Gateway – Protocol Manager &amp; Field-to-Control Translator</a:t>
            </a:r>
          </a:p>
          <a:p>
            <a:pPr algn="l">
              <a:spcBef>
                <a:spcPct val="0"/>
              </a:spcBef>
            </a:pPr>
            <a:r>
              <a:rPr lang="en-US" sz="1550" dirty="0">
                <a:solidFill>
                  <a:srgbClr val="000000"/>
                </a:solidFill>
                <a:latin typeface="Alatsi"/>
                <a:ea typeface="Alatsi"/>
                <a:cs typeface="Alatsi"/>
                <a:sym typeface="Alatsi"/>
              </a:rPr>
              <a:t> What it does:</a:t>
            </a:r>
          </a:p>
          <a:p>
            <a:pPr marL="302745" lvl="1" indent="-151372" algn="l">
              <a:buFont typeface="Arial"/>
              <a:buChar char="•"/>
            </a:pPr>
            <a:r>
              <a:rPr lang="en-US" sz="1550" dirty="0">
                <a:solidFill>
                  <a:srgbClr val="000000"/>
                </a:solidFill>
                <a:latin typeface="Alatsi"/>
                <a:ea typeface="Alatsi"/>
                <a:cs typeface="Alatsi"/>
                <a:sym typeface="Alatsi"/>
              </a:rPr>
              <a:t>Manages the </a:t>
            </a:r>
            <a:r>
              <a:rPr lang="en-US" sz="1550" dirty="0" err="1">
                <a:solidFill>
                  <a:srgbClr val="000000"/>
                </a:solidFill>
                <a:latin typeface="Alatsi"/>
                <a:ea typeface="Alatsi"/>
                <a:cs typeface="Alatsi"/>
                <a:sym typeface="Alatsi"/>
              </a:rPr>
              <a:t>WirelessHART</a:t>
            </a:r>
            <a:r>
              <a:rPr lang="en-US" sz="1550" dirty="0">
                <a:solidFill>
                  <a:srgbClr val="000000"/>
                </a:solidFill>
                <a:latin typeface="Alatsi"/>
                <a:ea typeface="Alatsi"/>
                <a:cs typeface="Alatsi"/>
                <a:sym typeface="Alatsi"/>
              </a:rPr>
              <a:t> network: TDMA slot scheduling, device joining, security checks.</a:t>
            </a:r>
          </a:p>
          <a:p>
            <a:pPr marL="302745" lvl="1" indent="-151372" algn="l">
              <a:buFont typeface="Arial"/>
              <a:buChar char="•"/>
            </a:pPr>
            <a:r>
              <a:rPr lang="en-US" sz="1550" dirty="0">
                <a:solidFill>
                  <a:srgbClr val="000000"/>
                </a:solidFill>
                <a:latin typeface="Alatsi"/>
                <a:ea typeface="Alatsi"/>
                <a:cs typeface="Alatsi"/>
                <a:sym typeface="Alatsi"/>
              </a:rPr>
              <a:t>Converts </a:t>
            </a:r>
            <a:r>
              <a:rPr lang="en-US" sz="1550" dirty="0" err="1">
                <a:solidFill>
                  <a:srgbClr val="000000"/>
                </a:solidFill>
                <a:latin typeface="Alatsi"/>
                <a:ea typeface="Alatsi"/>
                <a:cs typeface="Alatsi"/>
                <a:sym typeface="Alatsi"/>
              </a:rPr>
              <a:t>WirelessHART</a:t>
            </a:r>
            <a:r>
              <a:rPr lang="en-US" sz="1550" dirty="0">
                <a:solidFill>
                  <a:srgbClr val="000000"/>
                </a:solidFill>
                <a:latin typeface="Alatsi"/>
                <a:ea typeface="Alatsi"/>
                <a:cs typeface="Alatsi"/>
                <a:sym typeface="Alatsi"/>
              </a:rPr>
              <a:t> data into Modbus TCP/IP or OPC UA.</a:t>
            </a:r>
          </a:p>
          <a:p>
            <a:pPr marL="302745" lvl="1" indent="-151372" algn="l">
              <a:buFont typeface="Arial"/>
              <a:buChar char="•"/>
            </a:pPr>
            <a:r>
              <a:rPr lang="en-US" sz="1550" dirty="0">
                <a:solidFill>
                  <a:srgbClr val="000000"/>
                </a:solidFill>
                <a:latin typeface="Alatsi"/>
                <a:ea typeface="Alatsi"/>
                <a:cs typeface="Alatsi"/>
                <a:sym typeface="Alatsi"/>
              </a:rPr>
              <a:t>Sends processed data to PLC/DCS and SCADA.</a:t>
            </a:r>
          </a:p>
          <a:p>
            <a:pPr algn="l"/>
            <a:r>
              <a:rPr lang="en-US" sz="1550" u="sng" dirty="0">
                <a:solidFill>
                  <a:srgbClr val="000000"/>
                </a:solidFill>
                <a:latin typeface="Alatsi"/>
                <a:ea typeface="Alatsi"/>
                <a:cs typeface="Alatsi"/>
                <a:sym typeface="Alatsi"/>
              </a:rPr>
              <a:t>Why here?</a:t>
            </a:r>
          </a:p>
          <a:p>
            <a:pPr marL="302745" lvl="1" indent="-151372" algn="l">
              <a:buFont typeface="Arial"/>
              <a:buChar char="•"/>
            </a:pPr>
            <a:r>
              <a:rPr lang="en-US" sz="1550" dirty="0">
                <a:solidFill>
                  <a:srgbClr val="000000"/>
                </a:solidFill>
                <a:latin typeface="Alatsi"/>
                <a:ea typeface="Alatsi"/>
                <a:cs typeface="Alatsi"/>
                <a:sym typeface="Alatsi"/>
              </a:rPr>
              <a:t>It’s the bridge between field wireless network and industrial control systems. It also performs diagnostics, logging, and protocol translation.</a:t>
            </a:r>
          </a:p>
        </p:txBody>
      </p:sp>
      <p:sp>
        <p:nvSpPr>
          <p:cNvPr id="8" name="Freeform 8"/>
          <p:cNvSpPr/>
          <p:nvPr/>
        </p:nvSpPr>
        <p:spPr>
          <a:xfrm>
            <a:off x="10772073" y="1833048"/>
            <a:ext cx="1961325" cy="1961325"/>
          </a:xfrm>
          <a:custGeom>
            <a:avLst/>
            <a:gdLst/>
            <a:ahLst/>
            <a:cxnLst/>
            <a:rect l="l" t="t" r="r" b="b"/>
            <a:pathLst>
              <a:path w="1961325" h="1961325">
                <a:moveTo>
                  <a:pt x="0" y="0"/>
                </a:moveTo>
                <a:lnTo>
                  <a:pt x="1961326" y="0"/>
                </a:lnTo>
                <a:lnTo>
                  <a:pt x="1961326" y="1961326"/>
                </a:lnTo>
                <a:lnTo>
                  <a:pt x="0" y="1961326"/>
                </a:lnTo>
                <a:lnTo>
                  <a:pt x="0" y="0"/>
                </a:lnTo>
                <a:close/>
              </a:path>
            </a:pathLst>
          </a:custGeom>
          <a:blipFill>
            <a:blip r:embed="rId5"/>
            <a:stretch>
              <a:fillRect/>
            </a:stretch>
          </a:blipFill>
        </p:spPr>
      </p:sp>
      <p:sp>
        <p:nvSpPr>
          <p:cNvPr id="9" name="Freeform 9"/>
          <p:cNvSpPr/>
          <p:nvPr/>
        </p:nvSpPr>
        <p:spPr>
          <a:xfrm>
            <a:off x="11023095" y="4384924"/>
            <a:ext cx="1969169" cy="1969169"/>
          </a:xfrm>
          <a:custGeom>
            <a:avLst/>
            <a:gdLst/>
            <a:ahLst/>
            <a:cxnLst/>
            <a:rect l="l" t="t" r="r" b="b"/>
            <a:pathLst>
              <a:path w="1969169" h="1969169">
                <a:moveTo>
                  <a:pt x="0" y="0"/>
                </a:moveTo>
                <a:lnTo>
                  <a:pt x="1969169" y="0"/>
                </a:lnTo>
                <a:lnTo>
                  <a:pt x="1969169" y="1969169"/>
                </a:lnTo>
                <a:lnTo>
                  <a:pt x="0" y="1969169"/>
                </a:lnTo>
                <a:lnTo>
                  <a:pt x="0" y="0"/>
                </a:lnTo>
                <a:close/>
              </a:path>
            </a:pathLst>
          </a:custGeom>
          <a:blipFill>
            <a:blip r:embed="rId6"/>
            <a:stretch>
              <a:fillRect/>
            </a:stretch>
          </a:blipFill>
        </p:spPr>
      </p:sp>
      <p:sp>
        <p:nvSpPr>
          <p:cNvPr id="10" name="Freeform 10"/>
          <p:cNvSpPr/>
          <p:nvPr/>
        </p:nvSpPr>
        <p:spPr>
          <a:xfrm>
            <a:off x="11548057" y="8538943"/>
            <a:ext cx="1581760" cy="1543307"/>
          </a:xfrm>
          <a:custGeom>
            <a:avLst/>
            <a:gdLst/>
            <a:ahLst/>
            <a:cxnLst/>
            <a:rect l="l" t="t" r="r" b="b"/>
            <a:pathLst>
              <a:path w="1581760" h="1543307">
                <a:moveTo>
                  <a:pt x="0" y="0"/>
                </a:moveTo>
                <a:lnTo>
                  <a:pt x="1581760" y="0"/>
                </a:lnTo>
                <a:lnTo>
                  <a:pt x="1581760" y="1543306"/>
                </a:lnTo>
                <a:lnTo>
                  <a:pt x="0" y="1543306"/>
                </a:lnTo>
                <a:lnTo>
                  <a:pt x="0" y="0"/>
                </a:lnTo>
                <a:close/>
              </a:path>
            </a:pathLst>
          </a:custGeom>
          <a:blipFill>
            <a:blip r:embed="rId7"/>
            <a:stretch>
              <a:fillRect l="-2279" r="-2279" b="-7164"/>
            </a:stretch>
          </a:blipFill>
        </p:spPr>
      </p:sp>
      <p:sp>
        <p:nvSpPr>
          <p:cNvPr id="11" name="Freeform 11"/>
          <p:cNvSpPr/>
          <p:nvPr/>
        </p:nvSpPr>
        <p:spPr>
          <a:xfrm>
            <a:off x="11208317" y="6727123"/>
            <a:ext cx="2261239" cy="1440344"/>
          </a:xfrm>
          <a:custGeom>
            <a:avLst/>
            <a:gdLst/>
            <a:ahLst/>
            <a:cxnLst/>
            <a:rect l="l" t="t" r="r" b="b"/>
            <a:pathLst>
              <a:path w="2261239" h="1440344">
                <a:moveTo>
                  <a:pt x="0" y="0"/>
                </a:moveTo>
                <a:lnTo>
                  <a:pt x="2261239" y="0"/>
                </a:lnTo>
                <a:lnTo>
                  <a:pt x="2261239" y="1440345"/>
                </a:lnTo>
                <a:lnTo>
                  <a:pt x="0" y="1440345"/>
                </a:lnTo>
                <a:lnTo>
                  <a:pt x="0" y="0"/>
                </a:lnTo>
                <a:close/>
              </a:path>
            </a:pathLst>
          </a:custGeom>
          <a:blipFill>
            <a:blip r:embed="rId8"/>
            <a:stretch>
              <a:fillRect t="-28846" b="-28146"/>
            </a:stretch>
          </a:blipFill>
        </p:spPr>
      </p:sp>
      <p:sp>
        <p:nvSpPr>
          <p:cNvPr id="12" name="Freeform 12"/>
          <p:cNvSpPr/>
          <p:nvPr/>
        </p:nvSpPr>
        <p:spPr>
          <a:xfrm>
            <a:off x="15766183" y="1287737"/>
            <a:ext cx="2195103" cy="4382553"/>
          </a:xfrm>
          <a:custGeom>
            <a:avLst/>
            <a:gdLst/>
            <a:ahLst/>
            <a:cxnLst/>
            <a:rect l="l" t="t" r="r" b="b"/>
            <a:pathLst>
              <a:path w="2195103" h="4382553">
                <a:moveTo>
                  <a:pt x="0" y="0"/>
                </a:moveTo>
                <a:lnTo>
                  <a:pt x="2195103" y="0"/>
                </a:lnTo>
                <a:lnTo>
                  <a:pt x="2195103" y="4382553"/>
                </a:lnTo>
                <a:lnTo>
                  <a:pt x="0" y="4382553"/>
                </a:lnTo>
                <a:lnTo>
                  <a:pt x="0" y="0"/>
                </a:lnTo>
                <a:close/>
              </a:path>
            </a:pathLst>
          </a:custGeom>
          <a:blipFill>
            <a:blip r:embed="rId9"/>
            <a:stretch>
              <a:fillRect l="-37435" t="-10832" r="-194690"/>
            </a:stretch>
          </a:blipFill>
        </p:spPr>
      </p:sp>
      <p:sp>
        <p:nvSpPr>
          <p:cNvPr id="13" name="TextBox 13"/>
          <p:cNvSpPr txBox="1"/>
          <p:nvPr/>
        </p:nvSpPr>
        <p:spPr>
          <a:xfrm>
            <a:off x="16503729" y="603977"/>
            <a:ext cx="1606617" cy="577209"/>
          </a:xfrm>
          <a:prstGeom prst="rect">
            <a:avLst/>
          </a:prstGeom>
        </p:spPr>
        <p:txBody>
          <a:bodyPr wrap="square" lIns="0" tIns="0" rIns="0" bIns="0" rtlCol="0" anchor="t">
            <a:spAutoFit/>
          </a:bodyPr>
          <a:lstStyle/>
          <a:p>
            <a:pPr algn="ctr">
              <a:lnSpc>
                <a:spcPts val="4807"/>
              </a:lnSpc>
              <a:spcBef>
                <a:spcPct val="0"/>
              </a:spcBef>
            </a:pPr>
            <a:r>
              <a:rPr lang="en-US" sz="3433" dirty="0">
                <a:solidFill>
                  <a:srgbClr val="000000"/>
                </a:solidFill>
                <a:latin typeface="Alatsi"/>
                <a:ea typeface="Alatsi"/>
                <a:cs typeface="Alatsi"/>
                <a:sym typeface="Alatsi"/>
              </a:rPr>
              <a:t>RIL-JMD</a:t>
            </a:r>
          </a:p>
        </p:txBody>
      </p:sp>
      <p:sp>
        <p:nvSpPr>
          <p:cNvPr id="14" name="TextBox 14"/>
          <p:cNvSpPr txBox="1"/>
          <p:nvPr/>
        </p:nvSpPr>
        <p:spPr>
          <a:xfrm>
            <a:off x="382333" y="1240112"/>
            <a:ext cx="11370403" cy="365760"/>
          </a:xfrm>
          <a:prstGeom prst="rect">
            <a:avLst/>
          </a:prstGeom>
        </p:spPr>
        <p:txBody>
          <a:bodyPr lIns="0" tIns="0" rIns="0" bIns="0" rtlCol="0" anchor="t">
            <a:spAutoFit/>
          </a:bodyPr>
          <a:lstStyle/>
          <a:p>
            <a:pPr algn="ctr">
              <a:lnSpc>
                <a:spcPts val="2939"/>
              </a:lnSpc>
              <a:spcBef>
                <a:spcPct val="0"/>
              </a:spcBef>
            </a:pPr>
            <a:r>
              <a:rPr lang="en-US" sz="2099">
                <a:solidFill>
                  <a:srgbClr val="000000"/>
                </a:solidFill>
                <a:latin typeface="Alatsi"/>
                <a:ea typeface="Alatsi"/>
                <a:cs typeface="Alatsi"/>
                <a:sym typeface="Alatsi"/>
              </a:rPr>
              <a:t>🔁 Why the System Follows This Order: Detector → Repeater → Antenna → Gateway → SCADA/HMI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195257"/>
            <a:chOff x="0" y="0"/>
            <a:chExt cx="4816593" cy="314800"/>
          </a:xfrm>
        </p:grpSpPr>
        <p:sp>
          <p:nvSpPr>
            <p:cNvPr id="3" name="Freeform 3"/>
            <p:cNvSpPr/>
            <p:nvPr/>
          </p:nvSpPr>
          <p:spPr>
            <a:xfrm>
              <a:off x="0" y="0"/>
              <a:ext cx="4816592" cy="314800"/>
            </a:xfrm>
            <a:custGeom>
              <a:avLst/>
              <a:gdLst/>
              <a:ahLst/>
              <a:cxnLst/>
              <a:rect l="l" t="t" r="r" b="b"/>
              <a:pathLst>
                <a:path w="4816592" h="314800">
                  <a:moveTo>
                    <a:pt x="0" y="0"/>
                  </a:moveTo>
                  <a:lnTo>
                    <a:pt x="4816592" y="0"/>
                  </a:lnTo>
                  <a:lnTo>
                    <a:pt x="4816592" y="314800"/>
                  </a:lnTo>
                  <a:lnTo>
                    <a:pt x="0" y="314800"/>
                  </a:lnTo>
                  <a:close/>
                </a:path>
              </a:pathLst>
            </a:custGeom>
            <a:solidFill>
              <a:srgbClr val="BFA160">
                <a:alpha val="80000"/>
              </a:srgbClr>
            </a:solidFill>
          </p:spPr>
        </p:sp>
        <p:sp>
          <p:nvSpPr>
            <p:cNvPr id="4" name="TextBox 4"/>
            <p:cNvSpPr txBox="1"/>
            <p:nvPr/>
          </p:nvSpPr>
          <p:spPr>
            <a:xfrm>
              <a:off x="0" y="-38100"/>
              <a:ext cx="4816593" cy="352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1511523" cy="1195257"/>
          </a:xfrm>
          <a:custGeom>
            <a:avLst/>
            <a:gdLst/>
            <a:ahLst/>
            <a:cxnLst/>
            <a:rect l="l" t="t" r="r" b="b"/>
            <a:pathLst>
              <a:path w="1511523" h="1195257">
                <a:moveTo>
                  <a:pt x="0" y="0"/>
                </a:moveTo>
                <a:lnTo>
                  <a:pt x="1511523" y="0"/>
                </a:lnTo>
                <a:lnTo>
                  <a:pt x="1511523" y="1195257"/>
                </a:lnTo>
                <a:lnTo>
                  <a:pt x="0" y="1195257"/>
                </a:lnTo>
                <a:lnTo>
                  <a:pt x="0" y="0"/>
                </a:lnTo>
                <a:close/>
              </a:path>
            </a:pathLst>
          </a:custGeom>
          <a:blipFill>
            <a:blip r:embed="rId2"/>
            <a:stretch>
              <a:fillRect l="-25917" r="-18420"/>
            </a:stretch>
          </a:blipFill>
        </p:spPr>
      </p:sp>
      <p:sp>
        <p:nvSpPr>
          <p:cNvPr id="7" name="Freeform 7"/>
          <p:cNvSpPr/>
          <p:nvPr/>
        </p:nvSpPr>
        <p:spPr>
          <a:xfrm>
            <a:off x="14681470" y="0"/>
            <a:ext cx="1195257" cy="1195257"/>
          </a:xfrm>
          <a:custGeom>
            <a:avLst/>
            <a:gdLst/>
            <a:ahLst/>
            <a:cxnLst/>
            <a:rect l="l" t="t" r="r" b="b"/>
            <a:pathLst>
              <a:path w="1195257" h="1195257">
                <a:moveTo>
                  <a:pt x="0" y="0"/>
                </a:moveTo>
                <a:lnTo>
                  <a:pt x="1195256" y="0"/>
                </a:lnTo>
                <a:lnTo>
                  <a:pt x="1195256" y="1195257"/>
                </a:lnTo>
                <a:lnTo>
                  <a:pt x="0" y="11952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585116" y="1439865"/>
            <a:ext cx="7055280" cy="3799205"/>
          </a:xfrm>
          <a:custGeom>
            <a:avLst/>
            <a:gdLst/>
            <a:ahLst/>
            <a:cxnLst/>
            <a:rect l="l" t="t" r="r" b="b"/>
            <a:pathLst>
              <a:path w="7055280" h="3799205">
                <a:moveTo>
                  <a:pt x="0" y="0"/>
                </a:moveTo>
                <a:lnTo>
                  <a:pt x="7055280" y="0"/>
                </a:lnTo>
                <a:lnTo>
                  <a:pt x="7055280" y="3799206"/>
                </a:lnTo>
                <a:lnTo>
                  <a:pt x="0" y="3799206"/>
                </a:lnTo>
                <a:lnTo>
                  <a:pt x="0" y="0"/>
                </a:lnTo>
                <a:close/>
              </a:path>
            </a:pathLst>
          </a:custGeom>
          <a:blipFill>
            <a:blip r:embed="rId5"/>
            <a:stretch>
              <a:fillRect t="-939" r="-2544" b="-939"/>
            </a:stretch>
          </a:blipFill>
        </p:spPr>
      </p:sp>
      <p:sp>
        <p:nvSpPr>
          <p:cNvPr id="9" name="TextBox 9"/>
          <p:cNvSpPr txBox="1"/>
          <p:nvPr/>
        </p:nvSpPr>
        <p:spPr>
          <a:xfrm>
            <a:off x="135060" y="1147632"/>
            <a:ext cx="9961445" cy="3740150"/>
          </a:xfrm>
          <a:prstGeom prst="rect">
            <a:avLst/>
          </a:prstGeom>
        </p:spPr>
        <p:txBody>
          <a:bodyPr lIns="0" tIns="0" rIns="0" bIns="0" rtlCol="0" anchor="t">
            <a:spAutoFit/>
          </a:bodyPr>
          <a:lstStyle/>
          <a:p>
            <a:pPr algn="r">
              <a:lnSpc>
                <a:spcPts val="2939"/>
              </a:lnSpc>
              <a:spcBef>
                <a:spcPct val="0"/>
              </a:spcBef>
            </a:pPr>
            <a:r>
              <a:rPr lang="en-US" sz="2099" dirty="0">
                <a:solidFill>
                  <a:srgbClr val="000000"/>
                </a:solidFill>
                <a:latin typeface="Alatsi"/>
                <a:ea typeface="Alatsi"/>
                <a:cs typeface="Alatsi"/>
                <a:sym typeface="Alatsi"/>
              </a:rPr>
              <a:t>🔹 </a:t>
            </a:r>
            <a:r>
              <a:rPr lang="en-US" sz="2099" u="sng" dirty="0">
                <a:solidFill>
                  <a:srgbClr val="000000"/>
                </a:solidFill>
                <a:latin typeface="Alatsi"/>
                <a:ea typeface="Alatsi"/>
                <a:cs typeface="Alatsi"/>
                <a:sym typeface="Alatsi"/>
              </a:rPr>
              <a:t>5. SCADA/HMI – Visualization, Monitoring &amp; Operator Decision Interface</a:t>
            </a:r>
          </a:p>
          <a:p>
            <a:pPr algn="l">
              <a:lnSpc>
                <a:spcPts val="2799"/>
              </a:lnSpc>
              <a:spcBef>
                <a:spcPct val="0"/>
              </a:spcBef>
            </a:pPr>
            <a:r>
              <a:rPr lang="en-US" sz="1999" dirty="0">
                <a:solidFill>
                  <a:srgbClr val="000000"/>
                </a:solidFill>
                <a:latin typeface="Alatsi"/>
                <a:ea typeface="Alatsi"/>
                <a:cs typeface="Alatsi"/>
                <a:sym typeface="Alatsi"/>
              </a:rPr>
              <a:t>What it does:</a:t>
            </a:r>
          </a:p>
          <a:p>
            <a:pPr marL="410209" lvl="1" indent="-205105" algn="l">
              <a:lnSpc>
                <a:spcPts val="2659"/>
              </a:lnSpc>
              <a:buFont typeface="Arial"/>
              <a:buChar char="•"/>
            </a:pPr>
            <a:r>
              <a:rPr lang="en-US" sz="1899" dirty="0">
                <a:solidFill>
                  <a:srgbClr val="000000"/>
                </a:solidFill>
                <a:latin typeface="Alatsi"/>
                <a:ea typeface="Alatsi"/>
                <a:cs typeface="Alatsi"/>
                <a:sym typeface="Alatsi"/>
              </a:rPr>
              <a:t>Shows alarms, gas concentrations, battery life, and device health on real-time dashboards.</a:t>
            </a:r>
          </a:p>
          <a:p>
            <a:pPr marL="410209" lvl="1" indent="-205105" algn="l">
              <a:lnSpc>
                <a:spcPts val="2659"/>
              </a:lnSpc>
              <a:buFont typeface="Arial"/>
              <a:buChar char="•"/>
            </a:pPr>
            <a:r>
              <a:rPr lang="en-US" sz="1899" dirty="0">
                <a:solidFill>
                  <a:srgbClr val="000000"/>
                </a:solidFill>
                <a:latin typeface="Alatsi"/>
                <a:ea typeface="Alatsi"/>
                <a:cs typeface="Alatsi"/>
                <a:sym typeface="Alatsi"/>
              </a:rPr>
              <a:t>Uses tiered graphical views:</a:t>
            </a:r>
          </a:p>
          <a:p>
            <a:pPr marL="410209" lvl="1" indent="-205105" algn="l">
              <a:lnSpc>
                <a:spcPts val="2659"/>
              </a:lnSpc>
              <a:buFont typeface="Arial"/>
              <a:buChar char="•"/>
            </a:pPr>
            <a:r>
              <a:rPr lang="en-US" sz="1899" dirty="0">
                <a:solidFill>
                  <a:srgbClr val="000000"/>
                </a:solidFill>
                <a:latin typeface="Alatsi"/>
                <a:ea typeface="Alatsi"/>
                <a:cs typeface="Alatsi"/>
                <a:sym typeface="Alatsi"/>
              </a:rPr>
              <a:t>Level 1 – Plant Overview</a:t>
            </a:r>
          </a:p>
          <a:p>
            <a:pPr marL="410209" lvl="1" indent="-205105" algn="l">
              <a:lnSpc>
                <a:spcPts val="2659"/>
              </a:lnSpc>
              <a:buFont typeface="Arial"/>
              <a:buChar char="•"/>
            </a:pPr>
            <a:r>
              <a:rPr lang="en-US" sz="1899" dirty="0">
                <a:solidFill>
                  <a:srgbClr val="000000"/>
                </a:solidFill>
                <a:latin typeface="Alatsi"/>
                <a:ea typeface="Alatsi"/>
                <a:cs typeface="Alatsi"/>
                <a:sym typeface="Alatsi"/>
              </a:rPr>
              <a:t>Level 2 – PIB/Substation</a:t>
            </a:r>
          </a:p>
          <a:p>
            <a:pPr marL="410209" lvl="1" indent="-205105" algn="l">
              <a:lnSpc>
                <a:spcPts val="2659"/>
              </a:lnSpc>
              <a:buFont typeface="Arial"/>
              <a:buChar char="•"/>
            </a:pPr>
            <a:r>
              <a:rPr lang="en-US" sz="1899" dirty="0">
                <a:solidFill>
                  <a:srgbClr val="000000"/>
                </a:solidFill>
                <a:latin typeface="Alatsi"/>
                <a:ea typeface="Alatsi"/>
                <a:cs typeface="Alatsi"/>
                <a:sym typeface="Alatsi"/>
              </a:rPr>
              <a:t>Level 3 – Device-specific status</a:t>
            </a:r>
          </a:p>
          <a:p>
            <a:pPr marL="410209" lvl="1" indent="-205105" algn="l">
              <a:lnSpc>
                <a:spcPts val="2659"/>
              </a:lnSpc>
              <a:buFont typeface="Arial"/>
              <a:buChar char="•"/>
            </a:pPr>
            <a:r>
              <a:rPr lang="en-US" sz="1899" dirty="0">
                <a:solidFill>
                  <a:srgbClr val="000000"/>
                </a:solidFill>
                <a:latin typeface="Alatsi"/>
                <a:ea typeface="Alatsi"/>
                <a:cs typeface="Alatsi"/>
                <a:sym typeface="Alatsi"/>
              </a:rPr>
              <a:t>Records trends, events, and supports remote diagnostics.</a:t>
            </a:r>
          </a:p>
          <a:p>
            <a:pPr algn="l">
              <a:lnSpc>
                <a:spcPts val="2799"/>
              </a:lnSpc>
              <a:spcBef>
                <a:spcPct val="0"/>
              </a:spcBef>
            </a:pPr>
            <a:r>
              <a:rPr lang="en-US" sz="1999" dirty="0">
                <a:solidFill>
                  <a:srgbClr val="000000"/>
                </a:solidFill>
                <a:latin typeface="Alatsi"/>
                <a:ea typeface="Alatsi"/>
                <a:cs typeface="Alatsi"/>
                <a:sym typeface="Alatsi"/>
              </a:rPr>
              <a:t> </a:t>
            </a:r>
            <a:r>
              <a:rPr lang="en-US" sz="1999" u="sng" dirty="0">
                <a:solidFill>
                  <a:srgbClr val="000000"/>
                </a:solidFill>
                <a:latin typeface="Alatsi"/>
                <a:ea typeface="Alatsi"/>
                <a:cs typeface="Alatsi"/>
                <a:sym typeface="Alatsi"/>
              </a:rPr>
              <a:t>Why last?</a:t>
            </a:r>
          </a:p>
          <a:p>
            <a:pPr marL="410209" lvl="1" indent="-205105" algn="l">
              <a:lnSpc>
                <a:spcPts val="2659"/>
              </a:lnSpc>
              <a:buFont typeface="Arial"/>
              <a:buChar char="•"/>
            </a:pPr>
            <a:r>
              <a:rPr lang="en-US" sz="1899" dirty="0">
                <a:solidFill>
                  <a:srgbClr val="000000"/>
                </a:solidFill>
                <a:latin typeface="Alatsi"/>
                <a:ea typeface="Alatsi"/>
                <a:cs typeface="Alatsi"/>
                <a:sym typeface="Alatsi"/>
              </a:rPr>
              <a:t>Operators need processed, actionable data. SCADA is the final stage where data becomes visible, useful, and decision-driven.</a:t>
            </a:r>
          </a:p>
        </p:txBody>
      </p:sp>
      <p:sp>
        <p:nvSpPr>
          <p:cNvPr id="10" name="TextBox 10"/>
          <p:cNvSpPr txBox="1"/>
          <p:nvPr/>
        </p:nvSpPr>
        <p:spPr>
          <a:xfrm>
            <a:off x="1350602" y="5020630"/>
            <a:ext cx="8335923" cy="389255"/>
          </a:xfrm>
          <a:prstGeom prst="rect">
            <a:avLst/>
          </a:prstGeom>
        </p:spPr>
        <p:txBody>
          <a:bodyPr lIns="0" tIns="0" rIns="0" bIns="0" rtlCol="0" anchor="t">
            <a:spAutoFit/>
          </a:bodyPr>
          <a:lstStyle/>
          <a:p>
            <a:pPr algn="ctr">
              <a:lnSpc>
                <a:spcPts val="3219"/>
              </a:lnSpc>
              <a:spcBef>
                <a:spcPct val="0"/>
              </a:spcBef>
            </a:pPr>
            <a:r>
              <a:rPr lang="en-US" sz="2299" u="sng">
                <a:solidFill>
                  <a:srgbClr val="000000"/>
                </a:solidFill>
                <a:latin typeface="Alatsi"/>
                <a:ea typeface="Alatsi"/>
                <a:cs typeface="Alatsi"/>
                <a:sym typeface="Alatsi"/>
              </a:rPr>
              <a:t>📡 WirelessHART-Specific Benefits Embedded in the Architecture</a:t>
            </a:r>
          </a:p>
        </p:txBody>
      </p:sp>
      <p:sp>
        <p:nvSpPr>
          <p:cNvPr id="11" name="TextBox 11"/>
          <p:cNvSpPr txBox="1"/>
          <p:nvPr/>
        </p:nvSpPr>
        <p:spPr>
          <a:xfrm>
            <a:off x="16503729" y="603977"/>
            <a:ext cx="1649211" cy="589055"/>
          </a:xfrm>
          <a:prstGeom prst="rect">
            <a:avLst/>
          </a:prstGeom>
        </p:spPr>
        <p:txBody>
          <a:bodyPr wrap="square" lIns="0" tIns="0" rIns="0" bIns="0" rtlCol="0" anchor="t">
            <a:spAutoFit/>
          </a:bodyPr>
          <a:lstStyle/>
          <a:p>
            <a:pPr algn="ctr">
              <a:lnSpc>
                <a:spcPts val="4807"/>
              </a:lnSpc>
              <a:spcBef>
                <a:spcPct val="0"/>
              </a:spcBef>
            </a:pPr>
            <a:r>
              <a:rPr lang="en-US" sz="3433" dirty="0">
                <a:solidFill>
                  <a:srgbClr val="000000"/>
                </a:solidFill>
                <a:latin typeface="Alatsi"/>
                <a:ea typeface="Alatsi"/>
                <a:cs typeface="Alatsi"/>
                <a:sym typeface="Alatsi"/>
              </a:rPr>
              <a:t>RIL-JMD</a:t>
            </a:r>
          </a:p>
        </p:txBody>
      </p:sp>
      <p:graphicFrame>
        <p:nvGraphicFramePr>
          <p:cNvPr id="14" name="Table 13">
            <a:extLst>
              <a:ext uri="{FF2B5EF4-FFF2-40B4-BE49-F238E27FC236}">
                <a16:creationId xmlns:a16="http://schemas.microsoft.com/office/drawing/2014/main" id="{3D73A80B-C6B4-B47C-F2CD-3FAC9FA09F48}"/>
              </a:ext>
            </a:extLst>
          </p:cNvPr>
          <p:cNvGraphicFramePr>
            <a:graphicFrameLocks noGrp="1"/>
          </p:cNvGraphicFramePr>
          <p:nvPr>
            <p:extLst>
              <p:ext uri="{D42A27DB-BD31-4B8C-83A1-F6EECF244321}">
                <p14:modId xmlns:p14="http://schemas.microsoft.com/office/powerpoint/2010/main" val="2001260707"/>
              </p:ext>
            </p:extLst>
          </p:nvPr>
        </p:nvGraphicFramePr>
        <p:xfrm>
          <a:off x="1350602" y="5603378"/>
          <a:ext cx="14058206" cy="4531134"/>
        </p:xfrm>
        <a:graphic>
          <a:graphicData uri="http://schemas.openxmlformats.org/drawingml/2006/table">
            <a:tbl>
              <a:tblPr/>
              <a:tblGrid>
                <a:gridCol w="6955198">
                  <a:extLst>
                    <a:ext uri="{9D8B030D-6E8A-4147-A177-3AD203B41FA5}">
                      <a16:colId xmlns:a16="http://schemas.microsoft.com/office/drawing/2014/main" val="3391116033"/>
                    </a:ext>
                  </a:extLst>
                </a:gridCol>
                <a:gridCol w="7103008">
                  <a:extLst>
                    <a:ext uri="{9D8B030D-6E8A-4147-A177-3AD203B41FA5}">
                      <a16:colId xmlns:a16="http://schemas.microsoft.com/office/drawing/2014/main" val="3565049387"/>
                    </a:ext>
                  </a:extLst>
                </a:gridCol>
              </a:tblGrid>
              <a:tr h="382378">
                <a:tc>
                  <a:txBody>
                    <a:bodyPr/>
                    <a:lstStyle/>
                    <a:p>
                      <a:r>
                        <a:rPr lang="en-IN" sz="1800" dirty="0">
                          <a:effectLst/>
                          <a:latin typeface="Aharoni" panose="02010803020104030203" pitchFamily="2" charset="-79"/>
                          <a:cs typeface="Aharoni" panose="02010803020104030203" pitchFamily="2" charset="-79"/>
                        </a:rPr>
                        <a:t>Feature</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800" dirty="0">
                          <a:effectLst/>
                          <a:latin typeface="Aharoni" panose="02010803020104030203" pitchFamily="2" charset="-79"/>
                          <a:cs typeface="Aharoni" panose="02010803020104030203" pitchFamily="2" charset="-79"/>
                        </a:rPr>
                        <a:t>Benefit</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220451095"/>
                  </a:ext>
                </a:extLst>
              </a:tr>
              <a:tr h="527365">
                <a:tc>
                  <a:txBody>
                    <a:bodyPr/>
                    <a:lstStyle/>
                    <a:p>
                      <a:r>
                        <a:rPr lang="en-US" sz="1500" b="1">
                          <a:effectLst/>
                        </a:rPr>
                        <a:t>TDMA (Time Division Multiple Access)</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500" dirty="0">
                          <a:effectLst/>
                          <a:latin typeface="Aharoni" panose="02010803020104030203" pitchFamily="2" charset="-79"/>
                          <a:cs typeface="Aharoni" panose="02010803020104030203" pitchFamily="2" charset="-79"/>
                        </a:rPr>
                        <a:t>Eliminates packet collision, ensures time-synchronized, deterministic data delivery.</a:t>
                      </a:r>
                      <a:endParaRPr lang="en-US" sz="1500" dirty="0">
                        <a:effectLst/>
                      </a:endParaRP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819372397"/>
                  </a:ext>
                </a:extLst>
              </a:tr>
              <a:tr h="527365">
                <a:tc>
                  <a:txBody>
                    <a:bodyPr/>
                    <a:lstStyle/>
                    <a:p>
                      <a:r>
                        <a:rPr lang="en-US" sz="1500" b="1">
                          <a:effectLst/>
                        </a:rPr>
                        <a:t>FHSS (Frequency Hopping Spread Spectrum)</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500" dirty="0">
                          <a:effectLst/>
                          <a:latin typeface="Aharoni" panose="02010803020104030203" pitchFamily="2" charset="-79"/>
                          <a:cs typeface="Aharoni" panose="02010803020104030203" pitchFamily="2" charset="-79"/>
                        </a:rPr>
                        <a:t>Operates on </a:t>
                      </a:r>
                      <a:r>
                        <a:rPr lang="en-US" sz="2000" dirty="0">
                          <a:effectLst/>
                          <a:latin typeface="Aharoni" panose="02010803020104030203" pitchFamily="2" charset="-79"/>
                          <a:cs typeface="Aharoni" panose="02010803020104030203" pitchFamily="2" charset="-79"/>
                        </a:rPr>
                        <a:t>15</a:t>
                      </a:r>
                      <a:r>
                        <a:rPr lang="en-US" sz="1500" dirty="0">
                          <a:effectLst/>
                          <a:latin typeface="Aharoni" panose="02010803020104030203" pitchFamily="2" charset="-79"/>
                          <a:cs typeface="Aharoni" panose="02010803020104030203" pitchFamily="2" charset="-79"/>
                        </a:rPr>
                        <a:t> channels </a:t>
                      </a:r>
                      <a:r>
                        <a:rPr lang="en-US" sz="2000" dirty="0">
                          <a:effectLst/>
                          <a:latin typeface="Aharoni" panose="02010803020104030203" pitchFamily="2" charset="-79"/>
                          <a:cs typeface="Aharoni" panose="02010803020104030203" pitchFamily="2" charset="-79"/>
                        </a:rPr>
                        <a:t>(2.4</a:t>
                      </a:r>
                      <a:r>
                        <a:rPr lang="en-US" sz="1500" dirty="0">
                          <a:effectLst/>
                          <a:latin typeface="Aharoni" panose="02010803020104030203" pitchFamily="2" charset="-79"/>
                          <a:cs typeface="Aharoni" panose="02010803020104030203" pitchFamily="2" charset="-79"/>
                        </a:rPr>
                        <a:t> GHz ISM band</a:t>
                      </a:r>
                      <a:r>
                        <a:rPr lang="en-US" sz="2000" dirty="0">
                          <a:effectLst/>
                          <a:latin typeface="Aharoni" panose="02010803020104030203" pitchFamily="2" charset="-79"/>
                          <a:cs typeface="Aharoni" panose="02010803020104030203" pitchFamily="2" charset="-79"/>
                        </a:rPr>
                        <a:t>)</a:t>
                      </a:r>
                      <a:r>
                        <a:rPr lang="en-US" sz="1500" dirty="0">
                          <a:effectLst/>
                          <a:latin typeface="Aharoni" panose="02010803020104030203" pitchFamily="2" charset="-79"/>
                          <a:cs typeface="Aharoni" panose="02010803020104030203" pitchFamily="2" charset="-79"/>
                        </a:rPr>
                        <a:t>; resists interference and EMI.</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542709681"/>
                  </a:ext>
                </a:extLst>
              </a:tr>
              <a:tr h="527365">
                <a:tc>
                  <a:txBody>
                    <a:bodyPr/>
                    <a:lstStyle/>
                    <a:p>
                      <a:r>
                        <a:rPr lang="en-IN" sz="1500" b="1">
                          <a:effectLst/>
                        </a:rPr>
                        <a:t>Self-Healing Mesh Network</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500" dirty="0">
                          <a:effectLst/>
                          <a:latin typeface="Aharoni" panose="02010803020104030203" pitchFamily="2" charset="-79"/>
                          <a:cs typeface="Aharoni" panose="02010803020104030203" pitchFamily="2" charset="-79"/>
                        </a:rPr>
                        <a:t>Ensures alternate routing; no single point of failure.</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829083180"/>
                  </a:ext>
                </a:extLst>
              </a:tr>
              <a:tr h="527365">
                <a:tc>
                  <a:txBody>
                    <a:bodyPr/>
                    <a:lstStyle/>
                    <a:p>
                      <a:r>
                        <a:rPr lang="en-IN" sz="1500" b="1">
                          <a:effectLst/>
                        </a:rPr>
                        <a:t>AES-128 Encryption</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500" dirty="0">
                          <a:effectLst/>
                          <a:latin typeface="Aharoni" panose="02010803020104030203" pitchFamily="2" charset="-79"/>
                          <a:cs typeface="Aharoni" panose="02010803020104030203" pitchFamily="2" charset="-79"/>
                        </a:rPr>
                        <a:t>Secure communication across hazardous industrial environments.</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176695796"/>
                  </a:ext>
                </a:extLst>
              </a:tr>
              <a:tr h="753379">
                <a:tc>
                  <a:txBody>
                    <a:bodyPr/>
                    <a:lstStyle/>
                    <a:p>
                      <a:r>
                        <a:rPr lang="en-IN" sz="1500" b="1">
                          <a:effectLst/>
                        </a:rPr>
                        <a:t>Multivariable Transmission</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500" dirty="0">
                          <a:effectLst/>
                          <a:latin typeface="Aharoni" panose="02010803020104030203" pitchFamily="2" charset="-79"/>
                          <a:cs typeface="Aharoni" panose="02010803020104030203" pitchFamily="2" charset="-79"/>
                        </a:rPr>
                        <a:t>Sends gas level, diagnostics, signal strength — unlike </a:t>
                      </a:r>
                      <a:r>
                        <a:rPr lang="en-US" sz="2000" dirty="0">
                          <a:effectLst/>
                          <a:latin typeface="Aharoni" panose="02010803020104030203" pitchFamily="2" charset="-79"/>
                          <a:cs typeface="Aharoni" panose="02010803020104030203" pitchFamily="2" charset="-79"/>
                        </a:rPr>
                        <a:t>4–20</a:t>
                      </a:r>
                      <a:r>
                        <a:rPr lang="en-US" sz="1500" dirty="0">
                          <a:effectLst/>
                          <a:latin typeface="Aharoni" panose="02010803020104030203" pitchFamily="2" charset="-79"/>
                          <a:cs typeface="Aharoni" panose="02010803020104030203" pitchFamily="2" charset="-79"/>
                        </a:rPr>
                        <a:t> mA which sends only one.</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746812208"/>
                  </a:ext>
                </a:extLst>
              </a:tr>
              <a:tr h="753379">
                <a:tc>
                  <a:txBody>
                    <a:bodyPr/>
                    <a:lstStyle/>
                    <a:p>
                      <a:r>
                        <a:rPr lang="en-IN" sz="1500" b="1">
                          <a:effectLst/>
                        </a:rPr>
                        <a:t>Battery-Powered</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500" dirty="0">
                          <a:effectLst/>
                          <a:latin typeface="Aharoni" panose="02010803020104030203" pitchFamily="2" charset="-79"/>
                          <a:cs typeface="Aharoni" panose="02010803020104030203" pitchFamily="2" charset="-79"/>
                        </a:rPr>
                        <a:t>Operates independently for </a:t>
                      </a:r>
                      <a:r>
                        <a:rPr lang="en-US" sz="2000" dirty="0">
                          <a:effectLst/>
                          <a:latin typeface="Aharoni" panose="02010803020104030203" pitchFamily="2" charset="-79"/>
                          <a:cs typeface="Aharoni" panose="02010803020104030203" pitchFamily="2" charset="-79"/>
                        </a:rPr>
                        <a:t>3–5</a:t>
                      </a:r>
                      <a:r>
                        <a:rPr lang="en-US" sz="1500" dirty="0">
                          <a:effectLst/>
                          <a:latin typeface="Aharoni" panose="02010803020104030203" pitchFamily="2" charset="-79"/>
                          <a:cs typeface="Aharoni" panose="02010803020104030203" pitchFamily="2" charset="-79"/>
                        </a:rPr>
                        <a:t> years in hazardous zones; supports deployment flexibility.</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034102466"/>
                  </a:ext>
                </a:extLst>
              </a:tr>
              <a:tr h="527365">
                <a:tc>
                  <a:txBody>
                    <a:bodyPr/>
                    <a:lstStyle/>
                    <a:p>
                      <a:r>
                        <a:rPr lang="en-IN" sz="1500" b="1">
                          <a:effectLst/>
                        </a:rPr>
                        <a:t>IEC 62591 Compliant</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500" dirty="0">
                          <a:effectLst/>
                          <a:latin typeface="Aharoni" panose="02010803020104030203" pitchFamily="2" charset="-79"/>
                          <a:cs typeface="Aharoni" panose="02010803020104030203" pitchFamily="2" charset="-79"/>
                        </a:rPr>
                        <a:t>Standardized interoperability and safety assurance.</a:t>
                      </a:r>
                    </a:p>
                  </a:txBody>
                  <a:tcPr marL="75338" marR="75338" marT="37669" marB="37669"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922076739"/>
                  </a:ext>
                </a:extLst>
              </a:tr>
            </a:tbl>
          </a:graphicData>
        </a:graphic>
      </p:graphicFrame>
      <p:sp>
        <p:nvSpPr>
          <p:cNvPr id="15" name="Rectangle 2">
            <a:extLst>
              <a:ext uri="{FF2B5EF4-FFF2-40B4-BE49-F238E27FC236}">
                <a16:creationId xmlns:a16="http://schemas.microsoft.com/office/drawing/2014/main" id="{388654D7-2AAB-089C-035D-E772D7966FEB}"/>
              </a:ext>
            </a:extLst>
          </p:cNvPr>
          <p:cNvSpPr>
            <a:spLocks noChangeArrowheads="1"/>
          </p:cNvSpPr>
          <p:nvPr/>
        </p:nvSpPr>
        <p:spPr bwMode="auto">
          <a:xfrm>
            <a:off x="1349907" y="5603431"/>
            <a:ext cx="3791752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20604"/>
            <a:chOff x="0" y="0"/>
            <a:chExt cx="4816593" cy="242464"/>
          </a:xfrm>
        </p:grpSpPr>
        <p:sp>
          <p:nvSpPr>
            <p:cNvPr id="3" name="Freeform 3"/>
            <p:cNvSpPr/>
            <p:nvPr/>
          </p:nvSpPr>
          <p:spPr>
            <a:xfrm>
              <a:off x="0" y="0"/>
              <a:ext cx="4816592" cy="242464"/>
            </a:xfrm>
            <a:custGeom>
              <a:avLst/>
              <a:gdLst/>
              <a:ahLst/>
              <a:cxnLst/>
              <a:rect l="l" t="t" r="r" b="b"/>
              <a:pathLst>
                <a:path w="4816592" h="242464">
                  <a:moveTo>
                    <a:pt x="0" y="0"/>
                  </a:moveTo>
                  <a:lnTo>
                    <a:pt x="4816592" y="0"/>
                  </a:lnTo>
                  <a:lnTo>
                    <a:pt x="4816592" y="242464"/>
                  </a:lnTo>
                  <a:lnTo>
                    <a:pt x="0" y="242464"/>
                  </a:lnTo>
                  <a:close/>
                </a:path>
              </a:pathLst>
            </a:custGeom>
            <a:solidFill>
              <a:srgbClr val="BFA160">
                <a:alpha val="80000"/>
              </a:srgbClr>
            </a:solidFill>
          </p:spPr>
        </p:sp>
        <p:sp>
          <p:nvSpPr>
            <p:cNvPr id="4" name="TextBox 4"/>
            <p:cNvSpPr txBox="1"/>
            <p:nvPr/>
          </p:nvSpPr>
          <p:spPr>
            <a:xfrm>
              <a:off x="0" y="-38100"/>
              <a:ext cx="4816593" cy="28056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1149489" cy="1028700"/>
          </a:xfrm>
          <a:custGeom>
            <a:avLst/>
            <a:gdLst/>
            <a:ahLst/>
            <a:cxnLst/>
            <a:rect l="l" t="t" r="r" b="b"/>
            <a:pathLst>
              <a:path w="1149489" h="1028700">
                <a:moveTo>
                  <a:pt x="0" y="0"/>
                </a:moveTo>
                <a:lnTo>
                  <a:pt x="1149489" y="0"/>
                </a:lnTo>
                <a:lnTo>
                  <a:pt x="1149489" y="1028700"/>
                </a:lnTo>
                <a:lnTo>
                  <a:pt x="0" y="1028700"/>
                </a:lnTo>
                <a:lnTo>
                  <a:pt x="0" y="0"/>
                </a:lnTo>
                <a:close/>
              </a:path>
            </a:pathLst>
          </a:custGeom>
          <a:blipFill>
            <a:blip r:embed="rId2"/>
            <a:stretch>
              <a:fillRect l="-35916" r="-27432"/>
            </a:stretch>
          </a:blipFill>
        </p:spPr>
      </p:sp>
      <p:sp>
        <p:nvSpPr>
          <p:cNvPr id="6" name="Freeform 6"/>
          <p:cNvSpPr/>
          <p:nvPr/>
        </p:nvSpPr>
        <p:spPr>
          <a:xfrm>
            <a:off x="15296003" y="33765"/>
            <a:ext cx="886839" cy="886839"/>
          </a:xfrm>
          <a:custGeom>
            <a:avLst/>
            <a:gdLst/>
            <a:ahLst/>
            <a:cxnLst/>
            <a:rect l="l" t="t" r="r" b="b"/>
            <a:pathLst>
              <a:path w="886839" h="886839">
                <a:moveTo>
                  <a:pt x="0" y="0"/>
                </a:moveTo>
                <a:lnTo>
                  <a:pt x="886838" y="0"/>
                </a:lnTo>
                <a:lnTo>
                  <a:pt x="886838" y="886839"/>
                </a:lnTo>
                <a:lnTo>
                  <a:pt x="0" y="88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609180" y="6294555"/>
            <a:ext cx="8678820" cy="3749660"/>
          </a:xfrm>
          <a:custGeom>
            <a:avLst/>
            <a:gdLst/>
            <a:ahLst/>
            <a:cxnLst/>
            <a:rect l="l" t="t" r="r" b="b"/>
            <a:pathLst>
              <a:path w="8678820" h="3749660">
                <a:moveTo>
                  <a:pt x="0" y="0"/>
                </a:moveTo>
                <a:lnTo>
                  <a:pt x="8678820" y="0"/>
                </a:lnTo>
                <a:lnTo>
                  <a:pt x="8678820" y="3749660"/>
                </a:lnTo>
                <a:lnTo>
                  <a:pt x="0" y="3749660"/>
                </a:lnTo>
                <a:lnTo>
                  <a:pt x="0" y="0"/>
                </a:lnTo>
                <a:close/>
              </a:path>
            </a:pathLst>
          </a:custGeom>
          <a:blipFill>
            <a:blip r:embed="rId5"/>
            <a:stretch>
              <a:fillRect t="-631" b="-631"/>
            </a:stretch>
          </a:blipFill>
        </p:spPr>
      </p:sp>
      <p:sp>
        <p:nvSpPr>
          <p:cNvPr id="10" name="Freeform 10"/>
          <p:cNvSpPr/>
          <p:nvPr/>
        </p:nvSpPr>
        <p:spPr>
          <a:xfrm>
            <a:off x="12711915" y="1964158"/>
            <a:ext cx="5427892" cy="2626061"/>
          </a:xfrm>
          <a:custGeom>
            <a:avLst/>
            <a:gdLst/>
            <a:ahLst/>
            <a:cxnLst/>
            <a:rect l="l" t="t" r="r" b="b"/>
            <a:pathLst>
              <a:path w="5427892" h="2626061">
                <a:moveTo>
                  <a:pt x="0" y="0"/>
                </a:moveTo>
                <a:lnTo>
                  <a:pt x="5427892" y="0"/>
                </a:lnTo>
                <a:lnTo>
                  <a:pt x="5427892" y="2626061"/>
                </a:lnTo>
                <a:lnTo>
                  <a:pt x="0" y="2626061"/>
                </a:lnTo>
                <a:lnTo>
                  <a:pt x="0" y="0"/>
                </a:lnTo>
                <a:close/>
              </a:path>
            </a:pathLst>
          </a:custGeom>
          <a:blipFill>
            <a:blip r:embed="rId6"/>
            <a:stretch>
              <a:fillRect b="-2571"/>
            </a:stretch>
          </a:blipFill>
        </p:spPr>
      </p:sp>
      <p:sp>
        <p:nvSpPr>
          <p:cNvPr id="11" name="TextBox 11"/>
          <p:cNvSpPr txBox="1"/>
          <p:nvPr/>
        </p:nvSpPr>
        <p:spPr>
          <a:xfrm>
            <a:off x="16383000" y="259823"/>
            <a:ext cx="1904996" cy="577209"/>
          </a:xfrm>
          <a:prstGeom prst="rect">
            <a:avLst/>
          </a:prstGeom>
        </p:spPr>
        <p:txBody>
          <a:bodyPr wrap="square" lIns="0" tIns="0" rIns="0" bIns="0" rtlCol="0" anchor="t">
            <a:spAutoFit/>
          </a:bodyPr>
          <a:lstStyle/>
          <a:p>
            <a:pPr algn="ctr">
              <a:lnSpc>
                <a:spcPts val="4807"/>
              </a:lnSpc>
              <a:spcBef>
                <a:spcPct val="0"/>
              </a:spcBef>
            </a:pPr>
            <a:r>
              <a:rPr lang="en-US" sz="3433" dirty="0">
                <a:solidFill>
                  <a:srgbClr val="000000"/>
                </a:solidFill>
                <a:latin typeface="Alatsi"/>
                <a:ea typeface="Alatsi"/>
                <a:cs typeface="Alatsi"/>
                <a:sym typeface="Alatsi"/>
              </a:rPr>
              <a:t>RIL-JMD</a:t>
            </a:r>
          </a:p>
        </p:txBody>
      </p:sp>
      <p:sp>
        <p:nvSpPr>
          <p:cNvPr id="12" name="TextBox 12"/>
          <p:cNvSpPr txBox="1"/>
          <p:nvPr/>
        </p:nvSpPr>
        <p:spPr>
          <a:xfrm>
            <a:off x="1" y="971550"/>
            <a:ext cx="8534400" cy="431144"/>
          </a:xfrm>
          <a:prstGeom prst="rect">
            <a:avLst/>
          </a:prstGeom>
        </p:spPr>
        <p:txBody>
          <a:bodyPr wrap="square" lIns="0" tIns="0" rIns="0" bIns="0" rtlCol="0" anchor="t">
            <a:spAutoFit/>
          </a:bodyPr>
          <a:lstStyle/>
          <a:p>
            <a:pPr algn="ctr">
              <a:lnSpc>
                <a:spcPts val="3639"/>
              </a:lnSpc>
              <a:spcBef>
                <a:spcPct val="0"/>
              </a:spcBef>
            </a:pPr>
            <a:r>
              <a:rPr lang="en-US" sz="2599" u="sng" dirty="0">
                <a:solidFill>
                  <a:srgbClr val="000000"/>
                </a:solidFill>
                <a:latin typeface="Alatsi"/>
                <a:ea typeface="Alatsi"/>
                <a:cs typeface="Alatsi"/>
                <a:sym typeface="Alatsi"/>
              </a:rPr>
              <a:t>📊 OSI Model Mapping of the Wireless F&amp;G Architecture</a:t>
            </a:r>
          </a:p>
        </p:txBody>
      </p:sp>
      <p:sp>
        <p:nvSpPr>
          <p:cNvPr id="13" name="TextBox 13"/>
          <p:cNvSpPr txBox="1"/>
          <p:nvPr/>
        </p:nvSpPr>
        <p:spPr>
          <a:xfrm>
            <a:off x="135060" y="5741469"/>
            <a:ext cx="6155089" cy="448311"/>
          </a:xfrm>
          <a:prstGeom prst="rect">
            <a:avLst/>
          </a:prstGeom>
        </p:spPr>
        <p:txBody>
          <a:bodyPr lIns="0" tIns="0" rIns="0" bIns="0" rtlCol="0" anchor="t">
            <a:spAutoFit/>
          </a:bodyPr>
          <a:lstStyle/>
          <a:p>
            <a:pPr algn="ctr">
              <a:lnSpc>
                <a:spcPts val="3639"/>
              </a:lnSpc>
              <a:spcBef>
                <a:spcPct val="0"/>
              </a:spcBef>
            </a:pPr>
            <a:r>
              <a:rPr lang="en-US" sz="2599" u="sng">
                <a:solidFill>
                  <a:srgbClr val="000000"/>
                </a:solidFill>
                <a:latin typeface="Alatsi"/>
                <a:ea typeface="Alatsi"/>
                <a:cs typeface="Alatsi"/>
                <a:sym typeface="Alatsi"/>
              </a:rPr>
              <a:t>✅ Summary: Why This Order is Followed</a:t>
            </a:r>
          </a:p>
        </p:txBody>
      </p:sp>
      <p:graphicFrame>
        <p:nvGraphicFramePr>
          <p:cNvPr id="14" name="Table 13">
            <a:extLst>
              <a:ext uri="{FF2B5EF4-FFF2-40B4-BE49-F238E27FC236}">
                <a16:creationId xmlns:a16="http://schemas.microsoft.com/office/drawing/2014/main" id="{D0D3B245-0F55-43B6-F26C-2DF180A2D9B9}"/>
              </a:ext>
            </a:extLst>
          </p:cNvPr>
          <p:cNvGraphicFramePr>
            <a:graphicFrameLocks noGrp="1"/>
          </p:cNvGraphicFramePr>
          <p:nvPr>
            <p:extLst>
              <p:ext uri="{D42A27DB-BD31-4B8C-83A1-F6EECF244321}">
                <p14:modId xmlns:p14="http://schemas.microsoft.com/office/powerpoint/2010/main" val="2190883643"/>
              </p:ext>
            </p:extLst>
          </p:nvPr>
        </p:nvGraphicFramePr>
        <p:xfrm>
          <a:off x="457202" y="6332655"/>
          <a:ext cx="9151978" cy="3668840"/>
        </p:xfrm>
        <a:graphic>
          <a:graphicData uri="http://schemas.openxmlformats.org/drawingml/2006/table">
            <a:tbl>
              <a:tblPr/>
              <a:tblGrid>
                <a:gridCol w="2878478">
                  <a:extLst>
                    <a:ext uri="{9D8B030D-6E8A-4147-A177-3AD203B41FA5}">
                      <a16:colId xmlns:a16="http://schemas.microsoft.com/office/drawing/2014/main" val="1015395018"/>
                    </a:ext>
                  </a:extLst>
                </a:gridCol>
                <a:gridCol w="3136750">
                  <a:extLst>
                    <a:ext uri="{9D8B030D-6E8A-4147-A177-3AD203B41FA5}">
                      <a16:colId xmlns:a16="http://schemas.microsoft.com/office/drawing/2014/main" val="2060828699"/>
                    </a:ext>
                  </a:extLst>
                </a:gridCol>
                <a:gridCol w="3136750">
                  <a:extLst>
                    <a:ext uri="{9D8B030D-6E8A-4147-A177-3AD203B41FA5}">
                      <a16:colId xmlns:a16="http://schemas.microsoft.com/office/drawing/2014/main" val="589179115"/>
                    </a:ext>
                  </a:extLst>
                </a:gridCol>
              </a:tblGrid>
              <a:tr h="468440">
                <a:tc>
                  <a:txBody>
                    <a:bodyPr/>
                    <a:lstStyle/>
                    <a:p>
                      <a:r>
                        <a:rPr lang="en-IN" dirty="0">
                          <a:effectLst/>
                          <a:latin typeface="Aharoni" panose="02010803020104030203" pitchFamily="2" charset="-79"/>
                          <a:cs typeface="Aharoni" panose="02010803020104030203" pitchFamily="2" charset="-79"/>
                        </a:rPr>
                        <a:t>Step</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a:effectLst/>
                        </a:rPr>
                        <a:t>Component</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a:effectLst/>
                        </a:rPr>
                        <a:t>Why in Sequence</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218301013"/>
                  </a:ext>
                </a:extLst>
              </a:tr>
              <a:tr h="468440">
                <a:tc>
                  <a:txBody>
                    <a:bodyPr/>
                    <a:lstStyle/>
                    <a:p>
                      <a:r>
                        <a:rPr lang="en-IN" sz="2000" dirty="0">
                          <a:effectLst/>
                          <a:latin typeface="+mj-lt"/>
                          <a:cs typeface="Aharoni" panose="02010803020104030203" pitchFamily="2" charset="-79"/>
                        </a:rPr>
                        <a:t>1</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a:effectLst/>
                        </a:rPr>
                        <a:t>Detector</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a:effectLst/>
                        </a:rPr>
                        <a:t>Detects hazards and initiates data flow</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173594327"/>
                  </a:ext>
                </a:extLst>
              </a:tr>
              <a:tr h="468440">
                <a:tc>
                  <a:txBody>
                    <a:bodyPr/>
                    <a:lstStyle/>
                    <a:p>
                      <a:r>
                        <a:rPr lang="en-IN" sz="2000" dirty="0">
                          <a:effectLst/>
                        </a:rPr>
                        <a:t>2</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a:effectLst/>
                        </a:rPr>
                        <a:t>Repeater</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a:effectLst/>
                        </a:rPr>
                        <a:t>Extends communication range and builds resilient mesh</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515358441"/>
                  </a:ext>
                </a:extLst>
              </a:tr>
              <a:tr h="468440">
                <a:tc>
                  <a:txBody>
                    <a:bodyPr/>
                    <a:lstStyle/>
                    <a:p>
                      <a:r>
                        <a:rPr lang="en-IN" sz="2000" dirty="0">
                          <a:effectLst/>
                        </a:rPr>
                        <a:t>3</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a:effectLst/>
                        </a:rPr>
                        <a:t>Antenna</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a:effectLst/>
                        </a:rPr>
                        <a:t>Aggregates signals and ensures robust reception</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825259275"/>
                  </a:ext>
                </a:extLst>
              </a:tr>
              <a:tr h="468440">
                <a:tc>
                  <a:txBody>
                    <a:bodyPr/>
                    <a:lstStyle/>
                    <a:p>
                      <a:r>
                        <a:rPr lang="en-IN" sz="2000" dirty="0">
                          <a:effectLst/>
                        </a:rPr>
                        <a:t>4</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a:effectLst/>
                        </a:rPr>
                        <a:t>Gateway</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a:effectLst/>
                        </a:rPr>
                        <a:t>Manages the network and bridges field to control layer</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509228940"/>
                  </a:ext>
                </a:extLst>
              </a:tr>
              <a:tr h="468440">
                <a:tc>
                  <a:txBody>
                    <a:bodyPr/>
                    <a:lstStyle/>
                    <a:p>
                      <a:r>
                        <a:rPr lang="en-IN" sz="2000" dirty="0">
                          <a:effectLst/>
                        </a:rPr>
                        <a:t>5</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a:effectLst/>
                        </a:rPr>
                        <a:t>SCADA/HMI</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dirty="0">
                          <a:effectLst/>
                        </a:rPr>
                        <a:t>Final display and decision interface for operators</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93807773"/>
                  </a:ext>
                </a:extLst>
              </a:tr>
            </a:tbl>
          </a:graphicData>
        </a:graphic>
      </p:graphicFrame>
      <p:sp>
        <p:nvSpPr>
          <p:cNvPr id="15" name="Rectangle 1">
            <a:extLst>
              <a:ext uri="{FF2B5EF4-FFF2-40B4-BE49-F238E27FC236}">
                <a16:creationId xmlns:a16="http://schemas.microsoft.com/office/drawing/2014/main" id="{E551A85F-FEA0-5FC6-67C8-FB48180090D3}"/>
              </a:ext>
            </a:extLst>
          </p:cNvPr>
          <p:cNvSpPr>
            <a:spLocks noChangeArrowheads="1"/>
          </p:cNvSpPr>
          <p:nvPr/>
        </p:nvSpPr>
        <p:spPr bwMode="auto">
          <a:xfrm>
            <a:off x="433980" y="6332402"/>
            <a:ext cx="2038933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16" name="Table 15">
            <a:extLst>
              <a:ext uri="{FF2B5EF4-FFF2-40B4-BE49-F238E27FC236}">
                <a16:creationId xmlns:a16="http://schemas.microsoft.com/office/drawing/2014/main" id="{EFC3BC8D-3482-C40B-D131-AABFCD0E5B3F}"/>
              </a:ext>
            </a:extLst>
          </p:cNvPr>
          <p:cNvGraphicFramePr>
            <a:graphicFrameLocks noGrp="1"/>
          </p:cNvGraphicFramePr>
          <p:nvPr>
            <p:extLst>
              <p:ext uri="{D42A27DB-BD31-4B8C-83A1-F6EECF244321}">
                <p14:modId xmlns:p14="http://schemas.microsoft.com/office/powerpoint/2010/main" val="873032246"/>
              </p:ext>
            </p:extLst>
          </p:nvPr>
        </p:nvGraphicFramePr>
        <p:xfrm>
          <a:off x="457201" y="1525125"/>
          <a:ext cx="11201399" cy="4165311"/>
        </p:xfrm>
        <a:graphic>
          <a:graphicData uri="http://schemas.openxmlformats.org/drawingml/2006/table">
            <a:tbl>
              <a:tblPr/>
              <a:tblGrid>
                <a:gridCol w="3718698">
                  <a:extLst>
                    <a:ext uri="{9D8B030D-6E8A-4147-A177-3AD203B41FA5}">
                      <a16:colId xmlns:a16="http://schemas.microsoft.com/office/drawing/2014/main" val="2207607085"/>
                    </a:ext>
                  </a:extLst>
                </a:gridCol>
                <a:gridCol w="3714448">
                  <a:extLst>
                    <a:ext uri="{9D8B030D-6E8A-4147-A177-3AD203B41FA5}">
                      <a16:colId xmlns:a16="http://schemas.microsoft.com/office/drawing/2014/main" val="3045705416"/>
                    </a:ext>
                  </a:extLst>
                </a:gridCol>
                <a:gridCol w="3768253">
                  <a:extLst>
                    <a:ext uri="{9D8B030D-6E8A-4147-A177-3AD203B41FA5}">
                      <a16:colId xmlns:a16="http://schemas.microsoft.com/office/drawing/2014/main" val="3775005370"/>
                    </a:ext>
                  </a:extLst>
                </a:gridCol>
              </a:tblGrid>
              <a:tr h="332435">
                <a:tc>
                  <a:txBody>
                    <a:bodyPr/>
                    <a:lstStyle/>
                    <a:p>
                      <a:r>
                        <a:rPr lang="en-IN" sz="1700" dirty="0">
                          <a:effectLst/>
                          <a:latin typeface="Aharoni" panose="02010803020104030203" pitchFamily="2" charset="-79"/>
                          <a:cs typeface="Aharoni" panose="02010803020104030203" pitchFamily="2" charset="-79"/>
                        </a:rPr>
                        <a:t>OSI Layer</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dirty="0">
                          <a:effectLst/>
                          <a:latin typeface="Aharoni" panose="02010803020104030203" pitchFamily="2" charset="-79"/>
                          <a:cs typeface="Aharoni" panose="02010803020104030203" pitchFamily="2" charset="-79"/>
                        </a:rPr>
                        <a:t>Component</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dirty="0">
                          <a:effectLst/>
                          <a:latin typeface="Aharoni" panose="02010803020104030203" pitchFamily="2" charset="-79"/>
                          <a:cs typeface="Aharoni" panose="02010803020104030203" pitchFamily="2" charset="-79"/>
                        </a:rPr>
                        <a:t>Function</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104987380"/>
                  </a:ext>
                </a:extLst>
              </a:tr>
              <a:tr h="469837">
                <a:tc>
                  <a:txBody>
                    <a:bodyPr/>
                    <a:lstStyle/>
                    <a:p>
                      <a:r>
                        <a:rPr lang="en-IN" sz="1700" b="1">
                          <a:effectLst/>
                        </a:rPr>
                        <a:t>Physical (Layer 1)</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dirty="0">
                          <a:effectLst/>
                        </a:rPr>
                        <a:t>Detectors, Repeaters, Antennas</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700">
                          <a:effectLst/>
                        </a:rPr>
                        <a:t>RF transmission over 2.4 GHz band</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803965382"/>
                  </a:ext>
                </a:extLst>
              </a:tr>
              <a:tr h="469837">
                <a:tc>
                  <a:txBody>
                    <a:bodyPr/>
                    <a:lstStyle/>
                    <a:p>
                      <a:r>
                        <a:rPr lang="en-IN" sz="1700" b="1">
                          <a:effectLst/>
                        </a:rPr>
                        <a:t>Data Link (Layer 2)</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dirty="0">
                          <a:effectLst/>
                        </a:rPr>
                        <a:t>Wireless HART Protocol</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dirty="0">
                          <a:effectLst/>
                        </a:rPr>
                        <a:t>TDMA scheduling, link establishment</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558260429"/>
                  </a:ext>
                </a:extLst>
              </a:tr>
              <a:tr h="469837">
                <a:tc>
                  <a:txBody>
                    <a:bodyPr/>
                    <a:lstStyle/>
                    <a:p>
                      <a:r>
                        <a:rPr lang="en-IN" sz="1700" b="1">
                          <a:effectLst/>
                        </a:rPr>
                        <a:t>Network (Layer 3)</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dirty="0">
                          <a:effectLst/>
                        </a:rPr>
                        <a:t>Mesh Network Routing (Repeaters)</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dirty="0">
                          <a:effectLst/>
                        </a:rPr>
                        <a:t>Path discovery, self-healing hops</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025153098"/>
                  </a:ext>
                </a:extLst>
              </a:tr>
              <a:tr h="582880">
                <a:tc>
                  <a:txBody>
                    <a:bodyPr/>
                    <a:lstStyle/>
                    <a:p>
                      <a:r>
                        <a:rPr lang="en-IN" sz="1700" b="1">
                          <a:effectLst/>
                        </a:rPr>
                        <a:t>Transport (Layer 4)</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a:effectLst/>
                        </a:rPr>
                        <a:t>WirelessHART Gateway</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700" dirty="0">
                          <a:effectLst/>
                        </a:rPr>
                        <a:t>Ensures end-to-end delivery, packet reassembly</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615517546"/>
                  </a:ext>
                </a:extLst>
              </a:tr>
              <a:tr h="582880">
                <a:tc>
                  <a:txBody>
                    <a:bodyPr/>
                    <a:lstStyle/>
                    <a:p>
                      <a:r>
                        <a:rPr lang="en-IN" sz="1700" b="1">
                          <a:effectLst/>
                        </a:rPr>
                        <a:t>Session (Layer 5)</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a:effectLst/>
                        </a:rPr>
                        <a:t>Gateway ↔ SCADA link</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dirty="0">
                          <a:effectLst/>
                        </a:rPr>
                        <a:t>Communication sessions, Modbus/OPC handshake</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832108879"/>
                  </a:ext>
                </a:extLst>
              </a:tr>
              <a:tr h="582880">
                <a:tc>
                  <a:txBody>
                    <a:bodyPr/>
                    <a:lstStyle/>
                    <a:p>
                      <a:r>
                        <a:rPr lang="en-IN" sz="1700" b="1">
                          <a:effectLst/>
                        </a:rPr>
                        <a:t>Presentation (Layer 6)</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a:effectLst/>
                        </a:rPr>
                        <a:t>Protocol Converters, SCADA Interface</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700" dirty="0">
                          <a:effectLst/>
                        </a:rPr>
                        <a:t>Converts </a:t>
                      </a:r>
                      <a:r>
                        <a:rPr lang="en-US" sz="1700" dirty="0" err="1">
                          <a:effectLst/>
                        </a:rPr>
                        <a:t>WirelessHART</a:t>
                      </a:r>
                      <a:r>
                        <a:rPr lang="en-US" sz="1700" dirty="0">
                          <a:effectLst/>
                        </a:rPr>
                        <a:t> to Modbus/OPC format</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776877040"/>
                  </a:ext>
                </a:extLst>
              </a:tr>
              <a:tr h="582880">
                <a:tc>
                  <a:txBody>
                    <a:bodyPr/>
                    <a:lstStyle/>
                    <a:p>
                      <a:r>
                        <a:rPr lang="en-IN" sz="1700" b="1">
                          <a:effectLst/>
                        </a:rPr>
                        <a:t>Application (Layer 7)</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IN" sz="1700">
                          <a:effectLst/>
                        </a:rPr>
                        <a:t>SCADA/HMI</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r>
                        <a:rPr lang="en-US" sz="1700" dirty="0">
                          <a:effectLst/>
                        </a:rPr>
                        <a:t>Visualization, logging, user decision support</a:t>
                      </a:r>
                    </a:p>
                  </a:txBody>
                  <a:tcPr marL="84815" marR="84815" marT="42408" marB="42408"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903098699"/>
                  </a:ext>
                </a:extLst>
              </a:tr>
            </a:tbl>
          </a:graphicData>
        </a:graphic>
      </p:graphicFrame>
      <p:sp>
        <p:nvSpPr>
          <p:cNvPr id="17" name="Rectangle 2">
            <a:extLst>
              <a:ext uri="{FF2B5EF4-FFF2-40B4-BE49-F238E27FC236}">
                <a16:creationId xmlns:a16="http://schemas.microsoft.com/office/drawing/2014/main" id="{604FD8E9-EDEF-3E42-D199-C78E6A76083C}"/>
              </a:ext>
            </a:extLst>
          </p:cNvPr>
          <p:cNvSpPr>
            <a:spLocks noChangeArrowheads="1"/>
          </p:cNvSpPr>
          <p:nvPr/>
        </p:nvSpPr>
        <p:spPr bwMode="auto">
          <a:xfrm>
            <a:off x="-14175" y="1438275"/>
            <a:ext cx="2889998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626770"/>
            <a:chOff x="0" y="0"/>
            <a:chExt cx="4816593" cy="165075"/>
          </a:xfrm>
        </p:grpSpPr>
        <p:sp>
          <p:nvSpPr>
            <p:cNvPr id="3" name="Freeform 3"/>
            <p:cNvSpPr/>
            <p:nvPr/>
          </p:nvSpPr>
          <p:spPr>
            <a:xfrm>
              <a:off x="0" y="0"/>
              <a:ext cx="4816592" cy="165075"/>
            </a:xfrm>
            <a:custGeom>
              <a:avLst/>
              <a:gdLst/>
              <a:ahLst/>
              <a:cxnLst/>
              <a:rect l="l" t="t" r="r" b="b"/>
              <a:pathLst>
                <a:path w="4816592" h="165075">
                  <a:moveTo>
                    <a:pt x="0" y="0"/>
                  </a:moveTo>
                  <a:lnTo>
                    <a:pt x="4816592" y="0"/>
                  </a:lnTo>
                  <a:lnTo>
                    <a:pt x="4816592" y="165075"/>
                  </a:lnTo>
                  <a:lnTo>
                    <a:pt x="0" y="165075"/>
                  </a:lnTo>
                  <a:close/>
                </a:path>
              </a:pathLst>
            </a:custGeom>
            <a:solidFill>
              <a:srgbClr val="BFA160">
                <a:alpha val="80000"/>
              </a:srgbClr>
            </a:solidFill>
          </p:spPr>
        </p:sp>
        <p:sp>
          <p:nvSpPr>
            <p:cNvPr id="4" name="TextBox 4"/>
            <p:cNvSpPr txBox="1"/>
            <p:nvPr/>
          </p:nvSpPr>
          <p:spPr>
            <a:xfrm>
              <a:off x="0" y="-38100"/>
              <a:ext cx="4816593" cy="20317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616155" cy="626770"/>
          </a:xfrm>
          <a:custGeom>
            <a:avLst/>
            <a:gdLst/>
            <a:ahLst/>
            <a:cxnLst/>
            <a:rect l="l" t="t" r="r" b="b"/>
            <a:pathLst>
              <a:path w="616155" h="626770">
                <a:moveTo>
                  <a:pt x="0" y="0"/>
                </a:moveTo>
                <a:lnTo>
                  <a:pt x="616155" y="0"/>
                </a:lnTo>
                <a:lnTo>
                  <a:pt x="616155" y="626770"/>
                </a:lnTo>
                <a:lnTo>
                  <a:pt x="0" y="626770"/>
                </a:lnTo>
                <a:lnTo>
                  <a:pt x="0" y="0"/>
                </a:lnTo>
                <a:close/>
              </a:path>
            </a:pathLst>
          </a:custGeom>
          <a:blipFill>
            <a:blip r:embed="rId2"/>
            <a:stretch>
              <a:fillRect l="-64275" t="-11081" r="-62550" b="-11081"/>
            </a:stretch>
          </a:blipFill>
        </p:spPr>
      </p:sp>
      <p:sp>
        <p:nvSpPr>
          <p:cNvPr id="6" name="Freeform 6"/>
          <p:cNvSpPr/>
          <p:nvPr/>
        </p:nvSpPr>
        <p:spPr>
          <a:xfrm>
            <a:off x="15655138" y="0"/>
            <a:ext cx="626770" cy="626770"/>
          </a:xfrm>
          <a:custGeom>
            <a:avLst/>
            <a:gdLst/>
            <a:ahLst/>
            <a:cxnLst/>
            <a:rect l="l" t="t" r="r" b="b"/>
            <a:pathLst>
              <a:path w="626770" h="626770">
                <a:moveTo>
                  <a:pt x="0" y="0"/>
                </a:moveTo>
                <a:lnTo>
                  <a:pt x="626769" y="0"/>
                </a:lnTo>
                <a:lnTo>
                  <a:pt x="626769" y="626770"/>
                </a:lnTo>
                <a:lnTo>
                  <a:pt x="0" y="626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250801" y="769327"/>
            <a:ext cx="5809090" cy="3870306"/>
          </a:xfrm>
          <a:custGeom>
            <a:avLst/>
            <a:gdLst/>
            <a:ahLst/>
            <a:cxnLst/>
            <a:rect l="l" t="t" r="r" b="b"/>
            <a:pathLst>
              <a:path w="5809090" h="3870306">
                <a:moveTo>
                  <a:pt x="0" y="0"/>
                </a:moveTo>
                <a:lnTo>
                  <a:pt x="5809090" y="0"/>
                </a:lnTo>
                <a:lnTo>
                  <a:pt x="5809090" y="3870306"/>
                </a:lnTo>
                <a:lnTo>
                  <a:pt x="0" y="3870306"/>
                </a:lnTo>
                <a:lnTo>
                  <a:pt x="0" y="0"/>
                </a:lnTo>
                <a:close/>
              </a:path>
            </a:pathLst>
          </a:custGeom>
          <a:blipFill>
            <a:blip r:embed="rId5"/>
            <a:stretch>
              <a:fillRect/>
            </a:stretch>
          </a:blipFill>
        </p:spPr>
      </p:sp>
      <p:sp>
        <p:nvSpPr>
          <p:cNvPr id="8" name="Freeform 8"/>
          <p:cNvSpPr/>
          <p:nvPr/>
        </p:nvSpPr>
        <p:spPr>
          <a:xfrm>
            <a:off x="10663740" y="1427028"/>
            <a:ext cx="1139497" cy="945812"/>
          </a:xfrm>
          <a:custGeom>
            <a:avLst/>
            <a:gdLst/>
            <a:ahLst/>
            <a:cxnLst/>
            <a:rect l="l" t="t" r="r" b="b"/>
            <a:pathLst>
              <a:path w="1973355" h="1068079">
                <a:moveTo>
                  <a:pt x="0" y="0"/>
                </a:moveTo>
                <a:lnTo>
                  <a:pt x="1973355" y="0"/>
                </a:lnTo>
                <a:lnTo>
                  <a:pt x="1973355" y="1068078"/>
                </a:lnTo>
                <a:lnTo>
                  <a:pt x="0" y="1068078"/>
                </a:lnTo>
                <a:lnTo>
                  <a:pt x="0" y="0"/>
                </a:lnTo>
                <a:close/>
              </a:path>
            </a:pathLst>
          </a:custGeom>
          <a:blipFill>
            <a:blip r:embed="rId6"/>
            <a:stretch>
              <a:fillRect/>
            </a:stretch>
          </a:blipFill>
        </p:spPr>
      </p:sp>
      <p:sp>
        <p:nvSpPr>
          <p:cNvPr id="9" name="TextBox 9"/>
          <p:cNvSpPr txBox="1"/>
          <p:nvPr/>
        </p:nvSpPr>
        <p:spPr>
          <a:xfrm>
            <a:off x="0" y="740752"/>
            <a:ext cx="12036097" cy="9602629"/>
          </a:xfrm>
          <a:prstGeom prst="rect">
            <a:avLst/>
          </a:prstGeom>
        </p:spPr>
        <p:txBody>
          <a:bodyPr lIns="0" tIns="0" rIns="0" bIns="0" rtlCol="0" anchor="t">
            <a:spAutoFit/>
          </a:bodyPr>
          <a:lstStyle/>
          <a:p>
            <a:pPr algn="ctr">
              <a:spcBef>
                <a:spcPct val="0"/>
              </a:spcBef>
            </a:pPr>
            <a:r>
              <a:rPr lang="en-US" sz="1600" u="sng" dirty="0">
                <a:solidFill>
                  <a:srgbClr val="000000"/>
                </a:solidFill>
                <a:latin typeface="Alatsi"/>
                <a:ea typeface="Alatsi"/>
                <a:cs typeface="Alatsi"/>
                <a:sym typeface="Alatsi"/>
              </a:rPr>
              <a:t>Completed So Far</a:t>
            </a:r>
          </a:p>
          <a:p>
            <a:pPr marL="298612" lvl="1" indent="-149306" algn="l">
              <a:buFont typeface="Arial"/>
              <a:buChar char="•"/>
            </a:pPr>
            <a:r>
              <a:rPr lang="en-US" sz="1600" u="sng" dirty="0">
                <a:solidFill>
                  <a:srgbClr val="000000"/>
                </a:solidFill>
                <a:latin typeface="Alatsi"/>
                <a:ea typeface="Alatsi"/>
                <a:cs typeface="Alatsi"/>
                <a:sym typeface="Alatsi"/>
              </a:rPr>
              <a:t>System Architecture</a:t>
            </a:r>
            <a:r>
              <a:rPr lang="en-US" sz="1600" dirty="0">
                <a:solidFill>
                  <a:srgbClr val="000000"/>
                </a:solidFill>
                <a:latin typeface="Alatsi"/>
                <a:ea typeface="Alatsi"/>
                <a:cs typeface="Alatsi"/>
                <a:sym typeface="Alatsi"/>
              </a:rPr>
              <a:t>: Finalized Wireless HART-based design with detectors, repeaters, antenna, gateway, SCADA interface.</a:t>
            </a:r>
          </a:p>
          <a:p>
            <a:pPr marL="298612" lvl="1" indent="-149306" algn="l">
              <a:buFont typeface="Arial"/>
              <a:buChar char="•"/>
            </a:pPr>
            <a:r>
              <a:rPr lang="en-US" sz="1600" u="sng" dirty="0">
                <a:solidFill>
                  <a:srgbClr val="000000"/>
                </a:solidFill>
                <a:latin typeface="Alatsi"/>
                <a:ea typeface="Alatsi"/>
                <a:cs typeface="Alatsi"/>
                <a:sym typeface="Alatsi"/>
              </a:rPr>
              <a:t>Device Delivery &amp; Verification</a:t>
            </a:r>
            <a:r>
              <a:rPr lang="en-US" sz="1600" dirty="0">
                <a:solidFill>
                  <a:srgbClr val="000000"/>
                </a:solidFill>
                <a:latin typeface="Alatsi"/>
                <a:ea typeface="Alatsi"/>
                <a:cs typeface="Alatsi"/>
                <a:sym typeface="Alatsi"/>
              </a:rPr>
              <a:t>: All field devices received, checked for model, certification, battery status.</a:t>
            </a:r>
          </a:p>
          <a:p>
            <a:pPr algn="ctr">
              <a:spcBef>
                <a:spcPct val="0"/>
              </a:spcBef>
            </a:pPr>
            <a:r>
              <a:rPr lang="en-US" sz="1600" dirty="0">
                <a:solidFill>
                  <a:srgbClr val="000000"/>
                </a:solidFill>
                <a:latin typeface="Alatsi"/>
                <a:ea typeface="Alatsi"/>
                <a:cs typeface="Alatsi"/>
                <a:sym typeface="Alatsi"/>
              </a:rPr>
              <a:t>Wireless Upgrade Benefits:</a:t>
            </a:r>
          </a:p>
          <a:p>
            <a:pPr marL="298612" lvl="1" indent="-149306" algn="l">
              <a:buFont typeface="Arial"/>
              <a:buChar char="•"/>
            </a:pPr>
            <a:r>
              <a:rPr lang="en-US" sz="1600" dirty="0">
                <a:solidFill>
                  <a:srgbClr val="000000"/>
                </a:solidFill>
                <a:latin typeface="Alatsi"/>
                <a:ea typeface="Alatsi"/>
                <a:cs typeface="Alatsi"/>
                <a:sym typeface="Alatsi"/>
              </a:rPr>
              <a:t>~50% CAPEX savings (no cabling/trenching).</a:t>
            </a:r>
          </a:p>
          <a:p>
            <a:pPr marL="298612" lvl="1" indent="-149306" algn="l">
              <a:buFont typeface="Arial"/>
              <a:buChar char="•"/>
            </a:pPr>
            <a:r>
              <a:rPr lang="en-US" sz="1600" dirty="0">
                <a:solidFill>
                  <a:srgbClr val="000000"/>
                </a:solidFill>
                <a:latin typeface="Alatsi"/>
                <a:ea typeface="Alatsi"/>
                <a:cs typeface="Alatsi"/>
                <a:sym typeface="Alatsi"/>
              </a:rPr>
              <a:t>Fast deployment in Zone 1 areas.</a:t>
            </a:r>
          </a:p>
          <a:p>
            <a:pPr marL="298612" lvl="1" indent="-149306" algn="l">
              <a:buFont typeface="Arial"/>
              <a:buChar char="•"/>
            </a:pPr>
            <a:r>
              <a:rPr lang="en-US" sz="1600" dirty="0">
                <a:solidFill>
                  <a:srgbClr val="000000"/>
                </a:solidFill>
                <a:latin typeface="Alatsi"/>
                <a:ea typeface="Alatsi"/>
                <a:cs typeface="Alatsi"/>
                <a:sym typeface="Alatsi"/>
              </a:rPr>
              <a:t>Remote diagnostics, scalability, self-healing mesh.</a:t>
            </a:r>
          </a:p>
          <a:p>
            <a:pPr marL="319868" lvl="1" indent="-159934" algn="l">
              <a:buFont typeface="Arial"/>
              <a:buChar char="•"/>
            </a:pPr>
            <a:r>
              <a:rPr lang="en-US" sz="1600" u="sng" dirty="0">
                <a:solidFill>
                  <a:srgbClr val="000000"/>
                </a:solidFill>
                <a:latin typeface="Alatsi"/>
                <a:ea typeface="Alatsi"/>
                <a:cs typeface="Alatsi"/>
                <a:sym typeface="Alatsi"/>
              </a:rPr>
              <a:t>Plot Plan &amp; Layout: </a:t>
            </a:r>
          </a:p>
          <a:p>
            <a:pPr marL="298612" lvl="1" indent="-149306" algn="just">
              <a:buFont typeface="Arial"/>
              <a:buChar char="•"/>
            </a:pPr>
            <a:r>
              <a:rPr lang="en-US" sz="1600" dirty="0">
                <a:solidFill>
                  <a:srgbClr val="000000"/>
                </a:solidFill>
                <a:latin typeface="Alatsi"/>
                <a:ea typeface="Alatsi"/>
                <a:cs typeface="Alatsi"/>
                <a:sym typeface="Alatsi"/>
              </a:rPr>
              <a:t>Revised plot approved; placement planned based on leak potential, zone classification, and RF line-of-sight.</a:t>
            </a:r>
          </a:p>
          <a:p>
            <a:pPr algn="ctr">
              <a:spcBef>
                <a:spcPct val="0"/>
              </a:spcBef>
            </a:pPr>
            <a:r>
              <a:rPr lang="en-US" sz="1600" u="sng" dirty="0">
                <a:solidFill>
                  <a:srgbClr val="000000"/>
                </a:solidFill>
                <a:latin typeface="Alatsi"/>
                <a:ea typeface="Alatsi"/>
                <a:cs typeface="Alatsi"/>
                <a:sym typeface="Alatsi"/>
              </a:rPr>
              <a:t> Ongoing Activities</a:t>
            </a:r>
          </a:p>
          <a:p>
            <a:pPr marL="298612" lvl="1" indent="-149306" algn="l">
              <a:buFont typeface="Arial"/>
              <a:buChar char="•"/>
            </a:pPr>
            <a:r>
              <a:rPr lang="en-US" sz="1600" dirty="0">
                <a:solidFill>
                  <a:srgbClr val="000000"/>
                </a:solidFill>
                <a:latin typeface="Alatsi"/>
                <a:ea typeface="Alatsi"/>
                <a:cs typeface="Alatsi"/>
                <a:sym typeface="Alatsi"/>
              </a:rPr>
              <a:t>Finalizing detector and repeater locations near compressors, PRVs, flare knockouts, etc.</a:t>
            </a:r>
          </a:p>
          <a:p>
            <a:pPr marL="298612" lvl="1" indent="-149306" algn="l">
              <a:buFont typeface="Arial"/>
              <a:buChar char="•"/>
            </a:pPr>
            <a:r>
              <a:rPr lang="en-US" sz="1600" dirty="0">
                <a:solidFill>
                  <a:srgbClr val="000000"/>
                </a:solidFill>
                <a:latin typeface="Alatsi"/>
                <a:ea typeface="Alatsi"/>
                <a:cs typeface="Alatsi"/>
                <a:sym typeface="Alatsi"/>
              </a:rPr>
              <a:t>Ensuring elevation and alignment for RF visibility.</a:t>
            </a:r>
          </a:p>
          <a:p>
            <a:pPr algn="ctr">
              <a:spcBef>
                <a:spcPct val="0"/>
              </a:spcBef>
            </a:pPr>
            <a:r>
              <a:rPr lang="en-US" sz="1600" u="sng" dirty="0">
                <a:solidFill>
                  <a:srgbClr val="000000"/>
                </a:solidFill>
                <a:latin typeface="Alatsi"/>
                <a:ea typeface="Alatsi"/>
                <a:cs typeface="Alatsi"/>
                <a:sym typeface="Alatsi"/>
              </a:rPr>
              <a:t> Next Steps:</a:t>
            </a:r>
          </a:p>
          <a:p>
            <a:pPr marL="298612" lvl="1" indent="-149306" algn="l">
              <a:buFont typeface="Arial"/>
              <a:buChar char="•"/>
            </a:pPr>
            <a:r>
              <a:rPr lang="en-US" sz="1600" u="sng" dirty="0">
                <a:solidFill>
                  <a:srgbClr val="000000"/>
                </a:solidFill>
                <a:latin typeface="Alatsi"/>
                <a:ea typeface="Alatsi"/>
                <a:cs typeface="Alatsi"/>
                <a:sym typeface="Alatsi"/>
              </a:rPr>
              <a:t>Mechanical Installation</a:t>
            </a:r>
            <a:r>
              <a:rPr lang="en-US" sz="1600" dirty="0">
                <a:solidFill>
                  <a:srgbClr val="000000"/>
                </a:solidFill>
                <a:latin typeface="Alatsi"/>
                <a:ea typeface="Alatsi"/>
                <a:cs typeface="Alatsi"/>
                <a:sym typeface="Alatsi"/>
              </a:rPr>
              <a:t>: Mounting detectors/repeaters with Zone 1 brackets.</a:t>
            </a:r>
          </a:p>
          <a:p>
            <a:pPr marL="298612" lvl="1" indent="-149306" algn="l">
              <a:buFont typeface="Arial"/>
              <a:buChar char="•"/>
            </a:pPr>
            <a:r>
              <a:rPr lang="en-US" sz="1600" u="sng" dirty="0">
                <a:solidFill>
                  <a:srgbClr val="000000"/>
                </a:solidFill>
                <a:latin typeface="Alatsi"/>
                <a:ea typeface="Alatsi"/>
                <a:cs typeface="Alatsi"/>
                <a:sym typeface="Alatsi"/>
              </a:rPr>
              <a:t>RF Site Survey</a:t>
            </a:r>
            <a:r>
              <a:rPr lang="en-US" sz="1600" dirty="0">
                <a:solidFill>
                  <a:srgbClr val="000000"/>
                </a:solidFill>
                <a:latin typeface="Alatsi"/>
                <a:ea typeface="Alatsi"/>
                <a:cs typeface="Alatsi"/>
                <a:sym typeface="Alatsi"/>
              </a:rPr>
              <a:t>: Validate mesh hops, signal strength, and link quality.</a:t>
            </a:r>
          </a:p>
          <a:p>
            <a:pPr algn="ctr">
              <a:spcBef>
                <a:spcPct val="0"/>
              </a:spcBef>
            </a:pPr>
            <a:r>
              <a:rPr lang="en-US" sz="1600" u="sng" dirty="0">
                <a:solidFill>
                  <a:srgbClr val="000000"/>
                </a:solidFill>
                <a:latin typeface="Alatsi"/>
                <a:ea typeface="Alatsi"/>
                <a:cs typeface="Alatsi"/>
                <a:sym typeface="Alatsi"/>
              </a:rPr>
              <a:t>Commissioning Phases:</a:t>
            </a:r>
          </a:p>
          <a:p>
            <a:pPr marL="298612" lvl="1" indent="-149306" algn="l">
              <a:buFont typeface="Arial"/>
              <a:buChar char="•"/>
            </a:pPr>
            <a:r>
              <a:rPr lang="en-US" sz="1600" dirty="0">
                <a:solidFill>
                  <a:srgbClr val="000000"/>
                </a:solidFill>
                <a:latin typeface="Alatsi"/>
                <a:ea typeface="Alatsi"/>
                <a:cs typeface="Alatsi"/>
                <a:sym typeface="Alatsi"/>
              </a:rPr>
              <a:t>Power-up and mesh formation.</a:t>
            </a:r>
          </a:p>
          <a:p>
            <a:pPr marL="298612" lvl="1" indent="-149306" algn="l">
              <a:buFont typeface="Arial"/>
              <a:buChar char="•"/>
            </a:pPr>
            <a:r>
              <a:rPr lang="en-US" sz="1600" dirty="0">
                <a:solidFill>
                  <a:srgbClr val="000000"/>
                </a:solidFill>
                <a:latin typeface="Alatsi"/>
                <a:ea typeface="Alatsi"/>
                <a:cs typeface="Alatsi"/>
                <a:sym typeface="Alatsi"/>
              </a:rPr>
              <a:t>Gateway setup and SCADA integration.</a:t>
            </a:r>
          </a:p>
          <a:p>
            <a:pPr marL="298612" lvl="1" indent="-149306" algn="l">
              <a:buFont typeface="Arial"/>
              <a:buChar char="•"/>
            </a:pPr>
            <a:r>
              <a:rPr lang="en-US" sz="1600" dirty="0">
                <a:solidFill>
                  <a:srgbClr val="000000"/>
                </a:solidFill>
                <a:latin typeface="Alatsi"/>
                <a:ea typeface="Alatsi"/>
                <a:cs typeface="Alatsi"/>
                <a:sym typeface="Alatsi"/>
              </a:rPr>
              <a:t>Functional test (alarm simulation, ESD logic).</a:t>
            </a:r>
          </a:p>
          <a:p>
            <a:pPr algn="ctr">
              <a:spcBef>
                <a:spcPct val="0"/>
              </a:spcBef>
            </a:pPr>
            <a:r>
              <a:rPr lang="en-US" sz="1600" dirty="0">
                <a:solidFill>
                  <a:srgbClr val="000000"/>
                </a:solidFill>
                <a:latin typeface="Alatsi"/>
                <a:ea typeface="Alatsi"/>
                <a:cs typeface="Alatsi"/>
                <a:sym typeface="Alatsi"/>
              </a:rPr>
              <a:t> </a:t>
            </a:r>
            <a:r>
              <a:rPr lang="en-US" sz="1600" u="sng" dirty="0">
                <a:solidFill>
                  <a:srgbClr val="000000"/>
                </a:solidFill>
                <a:latin typeface="Alatsi"/>
                <a:ea typeface="Alatsi"/>
                <a:cs typeface="Alatsi"/>
                <a:sym typeface="Alatsi"/>
              </a:rPr>
              <a:t>Other Technical Learnings:</a:t>
            </a:r>
          </a:p>
          <a:p>
            <a:pPr marL="298612" lvl="1" indent="-149306" algn="l">
              <a:buFont typeface="Arial"/>
              <a:buChar char="•"/>
            </a:pPr>
            <a:r>
              <a:rPr lang="en-US" sz="1600" u="sng" dirty="0">
                <a:solidFill>
                  <a:srgbClr val="000000"/>
                </a:solidFill>
                <a:latin typeface="Alatsi"/>
                <a:ea typeface="Alatsi"/>
                <a:cs typeface="Alatsi"/>
                <a:sym typeface="Alatsi"/>
              </a:rPr>
              <a:t>Control Valve Calibration</a:t>
            </a:r>
            <a:r>
              <a:rPr lang="en-US" sz="1600" dirty="0">
                <a:solidFill>
                  <a:srgbClr val="000000"/>
                </a:solidFill>
                <a:latin typeface="Alatsi"/>
                <a:ea typeface="Alatsi"/>
                <a:cs typeface="Alatsi"/>
                <a:sym typeface="Alatsi"/>
              </a:rPr>
              <a:t>:</a:t>
            </a:r>
          </a:p>
          <a:p>
            <a:pPr marL="298612" lvl="1" indent="-149306" algn="l">
              <a:buFont typeface="Arial"/>
              <a:buChar char="•"/>
            </a:pPr>
            <a:r>
              <a:rPr lang="en-US" sz="1600" dirty="0">
                <a:solidFill>
                  <a:srgbClr val="000000"/>
                </a:solidFill>
                <a:latin typeface="Alatsi"/>
                <a:ea typeface="Alatsi"/>
                <a:cs typeface="Alatsi"/>
                <a:sym typeface="Alatsi"/>
              </a:rPr>
              <a:t>Calibrated valves using Wireless HART 475 communicator.</a:t>
            </a:r>
          </a:p>
          <a:p>
            <a:pPr marL="298612" lvl="1" indent="-149306" algn="l">
              <a:buFont typeface="Arial"/>
              <a:buChar char="•"/>
            </a:pPr>
            <a:r>
              <a:rPr lang="en-US" sz="1600" dirty="0">
                <a:solidFill>
                  <a:srgbClr val="000000"/>
                </a:solidFill>
                <a:latin typeface="Alatsi"/>
                <a:ea typeface="Alatsi"/>
                <a:cs typeface="Alatsi"/>
                <a:sym typeface="Alatsi"/>
              </a:rPr>
              <a:t>Performed loop checks and diagnostics.</a:t>
            </a:r>
          </a:p>
          <a:p>
            <a:pPr marL="298612" lvl="1" indent="-149306" algn="l">
              <a:buFont typeface="Arial"/>
              <a:buChar char="•"/>
            </a:pPr>
            <a:r>
              <a:rPr lang="en-US" sz="1600" u="sng" dirty="0">
                <a:solidFill>
                  <a:srgbClr val="000000"/>
                </a:solidFill>
                <a:latin typeface="Alatsi"/>
                <a:ea typeface="Alatsi"/>
                <a:cs typeface="Alatsi"/>
                <a:sym typeface="Alatsi"/>
              </a:rPr>
              <a:t>DCS &amp; ESD System Overview:</a:t>
            </a:r>
          </a:p>
          <a:p>
            <a:pPr marL="298612" lvl="1" indent="-149306" algn="l">
              <a:buFont typeface="Arial"/>
              <a:buChar char="•"/>
            </a:pPr>
            <a:r>
              <a:rPr lang="en-US" sz="1600" dirty="0">
                <a:solidFill>
                  <a:srgbClr val="000000"/>
                </a:solidFill>
                <a:latin typeface="Alatsi"/>
                <a:ea typeface="Alatsi"/>
                <a:cs typeface="Alatsi"/>
                <a:sym typeface="Alatsi"/>
              </a:rPr>
              <a:t>Learned plant-wide automation logic, interlocks, trends, alarm acknowledgments(FBM ,barriers concept)</a:t>
            </a:r>
          </a:p>
          <a:p>
            <a:pPr marL="298612" lvl="1" indent="-149306" algn="l">
              <a:buFont typeface="Arial"/>
              <a:buChar char="•"/>
            </a:pPr>
            <a:r>
              <a:rPr lang="en-US" sz="1600" dirty="0">
                <a:solidFill>
                  <a:srgbClr val="000000"/>
                </a:solidFill>
                <a:latin typeface="Alatsi"/>
                <a:ea typeface="Alatsi"/>
                <a:cs typeface="Alatsi"/>
                <a:sym typeface="Alatsi"/>
              </a:rPr>
              <a:t>Understood ESD logic linked with F&amp;G inputs.</a:t>
            </a:r>
          </a:p>
          <a:p>
            <a:pPr marL="298612" lvl="1" indent="-149306" algn="l">
              <a:buFont typeface="Arial"/>
              <a:buChar char="•"/>
            </a:pPr>
            <a:r>
              <a:rPr lang="en-US" sz="1600" u="sng" dirty="0">
                <a:solidFill>
                  <a:srgbClr val="000000"/>
                </a:solidFill>
                <a:latin typeface="Alatsi"/>
                <a:ea typeface="Alatsi"/>
                <a:cs typeface="Alatsi"/>
                <a:sym typeface="Alatsi"/>
              </a:rPr>
              <a:t>Transmitters (Pressure, Temp, Flow):</a:t>
            </a:r>
          </a:p>
          <a:p>
            <a:pPr marL="298612" lvl="1" indent="-149306" algn="l">
              <a:buFont typeface="Arial"/>
              <a:buChar char="•"/>
            </a:pPr>
            <a:r>
              <a:rPr lang="en-US" sz="1600" dirty="0">
                <a:solidFill>
                  <a:srgbClr val="000000"/>
                </a:solidFill>
                <a:latin typeface="Alatsi"/>
                <a:ea typeface="Alatsi"/>
                <a:cs typeface="Alatsi"/>
                <a:sym typeface="Alatsi"/>
              </a:rPr>
              <a:t>Studied 4–20 mA/HART principles.</a:t>
            </a:r>
          </a:p>
          <a:p>
            <a:pPr marL="298612" lvl="1" indent="-149306" algn="l">
              <a:buFont typeface="Arial"/>
              <a:buChar char="•"/>
            </a:pPr>
            <a:r>
              <a:rPr lang="en-US" sz="1600" dirty="0">
                <a:solidFill>
                  <a:srgbClr val="000000"/>
                </a:solidFill>
                <a:latin typeface="Alatsi"/>
                <a:ea typeface="Alatsi"/>
                <a:cs typeface="Alatsi"/>
                <a:sym typeface="Alatsi"/>
              </a:rPr>
              <a:t>Understood scaling, zero-span setting, and device diagnostics.</a:t>
            </a:r>
          </a:p>
          <a:p>
            <a:pPr algn="ctr">
              <a:spcBef>
                <a:spcPct val="0"/>
              </a:spcBef>
            </a:pPr>
            <a:r>
              <a:rPr lang="en-US" sz="1600" u="sng" dirty="0">
                <a:solidFill>
                  <a:srgbClr val="000000"/>
                </a:solidFill>
                <a:latin typeface="Alatsi"/>
                <a:ea typeface="Alatsi"/>
                <a:cs typeface="Alatsi"/>
                <a:sym typeface="Alatsi"/>
              </a:rPr>
              <a:t>Site Visit Learnings – Hydrogen Flare Zone:</a:t>
            </a:r>
          </a:p>
          <a:p>
            <a:pPr marL="298612" lvl="1" indent="-149306" algn="l">
              <a:buFont typeface="Arial"/>
              <a:buChar char="•"/>
            </a:pPr>
            <a:r>
              <a:rPr lang="en-US" sz="1600" dirty="0">
                <a:solidFill>
                  <a:srgbClr val="000000"/>
                </a:solidFill>
                <a:latin typeface="Alatsi"/>
                <a:ea typeface="Alatsi"/>
                <a:cs typeface="Alatsi"/>
                <a:sym typeface="Alatsi"/>
              </a:rPr>
              <a:t>Zone 1 Environment:</a:t>
            </a:r>
          </a:p>
          <a:p>
            <a:pPr marL="298612" lvl="1" indent="-149306" algn="l">
              <a:buFont typeface="Arial"/>
              <a:buChar char="•"/>
            </a:pPr>
            <a:r>
              <a:rPr lang="en-US" sz="1600" dirty="0">
                <a:solidFill>
                  <a:srgbClr val="000000"/>
                </a:solidFill>
                <a:latin typeface="Alatsi"/>
                <a:ea typeface="Alatsi"/>
                <a:cs typeface="Alatsi"/>
                <a:sym typeface="Alatsi"/>
              </a:rPr>
              <a:t>High-risk zone requiring ATEX/IECEx-certified devices.</a:t>
            </a:r>
          </a:p>
          <a:p>
            <a:pPr algn="ctr">
              <a:spcBef>
                <a:spcPct val="0"/>
              </a:spcBef>
            </a:pPr>
            <a:r>
              <a:rPr lang="en-US" sz="1600" u="sng" dirty="0">
                <a:solidFill>
                  <a:srgbClr val="000000"/>
                </a:solidFill>
                <a:latin typeface="Alatsi"/>
                <a:ea typeface="Alatsi"/>
                <a:cs typeface="Alatsi"/>
                <a:sym typeface="Alatsi"/>
              </a:rPr>
              <a:t>Signal &amp; Placement Challenges:</a:t>
            </a:r>
          </a:p>
          <a:p>
            <a:pPr marL="298612" lvl="1" indent="-149306" algn="l">
              <a:buFont typeface="Arial"/>
              <a:buChar char="•"/>
            </a:pPr>
            <a:r>
              <a:rPr lang="en-US" sz="1600" dirty="0">
                <a:solidFill>
                  <a:srgbClr val="000000"/>
                </a:solidFill>
                <a:latin typeface="Alatsi"/>
                <a:ea typeface="Alatsi"/>
                <a:cs typeface="Alatsi"/>
                <a:sym typeface="Alatsi"/>
              </a:rPr>
              <a:t>RF path blocked by stacks/piping → repeaters required.</a:t>
            </a:r>
          </a:p>
          <a:p>
            <a:pPr marL="298612" lvl="1" indent="-149306" algn="l">
              <a:buFont typeface="Arial"/>
              <a:buChar char="•"/>
            </a:pPr>
            <a:r>
              <a:rPr lang="en-US" sz="1600" dirty="0">
                <a:solidFill>
                  <a:srgbClr val="000000"/>
                </a:solidFill>
                <a:latin typeface="Alatsi"/>
                <a:ea typeface="Alatsi"/>
                <a:cs typeface="Alatsi"/>
                <a:sym typeface="Alatsi"/>
              </a:rPr>
              <a:t>Devices placed at leak-prone zones (vent headers, knockout drums).</a:t>
            </a:r>
          </a:p>
          <a:p>
            <a:pPr algn="ctr">
              <a:spcBef>
                <a:spcPct val="0"/>
              </a:spcBef>
            </a:pPr>
            <a:r>
              <a:rPr lang="en-US" sz="1600" u="sng" dirty="0">
                <a:solidFill>
                  <a:srgbClr val="000000"/>
                </a:solidFill>
                <a:latin typeface="Alatsi"/>
                <a:ea typeface="Alatsi"/>
                <a:cs typeface="Alatsi"/>
                <a:sym typeface="Alatsi"/>
              </a:rPr>
              <a:t>Thermal &amp; Safety Concerns:</a:t>
            </a:r>
          </a:p>
          <a:p>
            <a:pPr marL="298612" lvl="1" indent="-149306" algn="l">
              <a:buFont typeface="Arial"/>
              <a:buChar char="•"/>
            </a:pPr>
            <a:r>
              <a:rPr lang="en-US" sz="1600" dirty="0">
                <a:solidFill>
                  <a:srgbClr val="000000"/>
                </a:solidFill>
                <a:latin typeface="Alatsi"/>
                <a:ea typeface="Alatsi"/>
                <a:cs typeface="Alatsi"/>
                <a:sym typeface="Alatsi"/>
              </a:rPr>
              <a:t>High ambient temperatures from flare.</a:t>
            </a:r>
          </a:p>
          <a:p>
            <a:pPr marL="298612" lvl="1" indent="-149306" algn="l">
              <a:buFont typeface="Arial"/>
              <a:buChar char="•"/>
            </a:pPr>
            <a:r>
              <a:rPr lang="en-US" sz="1600" dirty="0">
                <a:solidFill>
                  <a:srgbClr val="000000"/>
                </a:solidFill>
                <a:latin typeface="Alatsi"/>
                <a:ea typeface="Alatsi"/>
                <a:cs typeface="Alatsi"/>
                <a:sym typeface="Alatsi"/>
              </a:rPr>
              <a:t>Used heat shields, elevated brackets, surge protection.</a:t>
            </a:r>
          </a:p>
          <a:p>
            <a:pPr marL="298612" lvl="1" indent="-149306" algn="l">
              <a:buFont typeface="Arial"/>
              <a:buChar char="•"/>
            </a:pPr>
            <a:r>
              <a:rPr lang="en-US" sz="1600" dirty="0">
                <a:solidFill>
                  <a:srgbClr val="000000"/>
                </a:solidFill>
                <a:latin typeface="Alatsi"/>
                <a:ea typeface="Alatsi"/>
                <a:cs typeface="Alatsi"/>
                <a:sym typeface="Alatsi"/>
              </a:rPr>
              <a:t>Strict PTW, gas testing, and earthing procedures followed.</a:t>
            </a:r>
          </a:p>
        </p:txBody>
      </p:sp>
      <p:sp>
        <p:nvSpPr>
          <p:cNvPr id="10" name="Freeform 10"/>
          <p:cNvSpPr/>
          <p:nvPr/>
        </p:nvSpPr>
        <p:spPr>
          <a:xfrm>
            <a:off x="10663740" y="5528164"/>
            <a:ext cx="7396151" cy="3890584"/>
          </a:xfrm>
          <a:custGeom>
            <a:avLst/>
            <a:gdLst/>
            <a:ahLst/>
            <a:cxnLst/>
            <a:rect l="l" t="t" r="r" b="b"/>
            <a:pathLst>
              <a:path w="7396151" h="3890584">
                <a:moveTo>
                  <a:pt x="0" y="0"/>
                </a:moveTo>
                <a:lnTo>
                  <a:pt x="7396151" y="0"/>
                </a:lnTo>
                <a:lnTo>
                  <a:pt x="7396151" y="3890584"/>
                </a:lnTo>
                <a:lnTo>
                  <a:pt x="0" y="3890584"/>
                </a:lnTo>
                <a:lnTo>
                  <a:pt x="0" y="0"/>
                </a:lnTo>
                <a:close/>
              </a:path>
            </a:pathLst>
          </a:custGeom>
          <a:blipFill>
            <a:blip r:embed="rId7"/>
            <a:stretch>
              <a:fillRect l="-1007" t="-1108" b="-9062"/>
            </a:stretch>
          </a:blipFill>
        </p:spPr>
      </p:sp>
      <p:sp>
        <p:nvSpPr>
          <p:cNvPr id="11" name="TextBox 11"/>
          <p:cNvSpPr txBox="1"/>
          <p:nvPr/>
        </p:nvSpPr>
        <p:spPr>
          <a:xfrm>
            <a:off x="17038274" y="235510"/>
            <a:ext cx="1249722" cy="395558"/>
          </a:xfrm>
          <a:prstGeom prst="rect">
            <a:avLst/>
          </a:prstGeom>
        </p:spPr>
        <p:txBody>
          <a:bodyPr wrap="square" lIns="0" tIns="0" rIns="0" bIns="0" rtlCol="0" anchor="t">
            <a:spAutoFit/>
          </a:bodyPr>
          <a:lstStyle/>
          <a:p>
            <a:pPr algn="ctr">
              <a:lnSpc>
                <a:spcPts val="3250"/>
              </a:lnSpc>
              <a:spcBef>
                <a:spcPct val="0"/>
              </a:spcBef>
            </a:pPr>
            <a:r>
              <a:rPr lang="en-US" sz="2321" dirty="0">
                <a:solidFill>
                  <a:srgbClr val="000000"/>
                </a:solidFill>
                <a:latin typeface="Alatsi"/>
                <a:ea typeface="Alatsi"/>
                <a:cs typeface="Alatsi"/>
                <a:sym typeface="Alatsi"/>
              </a:rPr>
              <a:t>RIL-JMD</a:t>
            </a:r>
          </a:p>
        </p:txBody>
      </p:sp>
      <p:sp>
        <p:nvSpPr>
          <p:cNvPr id="12" name="TextBox 12"/>
          <p:cNvSpPr txBox="1"/>
          <p:nvPr/>
        </p:nvSpPr>
        <p:spPr>
          <a:xfrm>
            <a:off x="0" y="588670"/>
            <a:ext cx="18288000" cy="323215"/>
          </a:xfrm>
          <a:prstGeom prst="rect">
            <a:avLst/>
          </a:prstGeom>
        </p:spPr>
        <p:txBody>
          <a:bodyPr lIns="0" tIns="0" rIns="0" bIns="0" rtlCol="0" anchor="t">
            <a:spAutoFit/>
          </a:bodyPr>
          <a:lstStyle/>
          <a:p>
            <a:pPr algn="ctr">
              <a:lnSpc>
                <a:spcPts val="2659"/>
              </a:lnSpc>
              <a:spcBef>
                <a:spcPct val="0"/>
              </a:spcBef>
            </a:pPr>
            <a:endParaRPr/>
          </a:p>
        </p:txBody>
      </p:sp>
      <p:sp>
        <p:nvSpPr>
          <p:cNvPr id="13" name="TextBox 13"/>
          <p:cNvSpPr txBox="1"/>
          <p:nvPr/>
        </p:nvSpPr>
        <p:spPr>
          <a:xfrm>
            <a:off x="-5222329" y="60655"/>
            <a:ext cx="18288000" cy="448311"/>
          </a:xfrm>
          <a:prstGeom prst="rect">
            <a:avLst/>
          </a:prstGeom>
        </p:spPr>
        <p:txBody>
          <a:bodyPr lIns="0" tIns="0" rIns="0" bIns="0" rtlCol="0" anchor="t">
            <a:spAutoFit/>
          </a:bodyPr>
          <a:lstStyle/>
          <a:p>
            <a:pPr algn="ctr">
              <a:lnSpc>
                <a:spcPts val="3639"/>
              </a:lnSpc>
              <a:spcBef>
                <a:spcPct val="0"/>
              </a:spcBef>
            </a:pPr>
            <a:r>
              <a:rPr lang="en-US" sz="2599" u="sng">
                <a:solidFill>
                  <a:srgbClr val="000000"/>
                </a:solidFill>
                <a:latin typeface="Alatsi"/>
                <a:ea typeface="Alatsi"/>
                <a:cs typeface="Alatsi"/>
                <a:sym typeface="Alatsi"/>
              </a:rPr>
              <a:t>Work Progess  &amp; Learnings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67075" y="1339918"/>
            <a:ext cx="7062925" cy="5717912"/>
          </a:xfrm>
          <a:prstGeom prst="rect">
            <a:avLst/>
          </a:prstGeom>
        </p:spPr>
        <p:txBody>
          <a:bodyPr wrap="square" lIns="0" tIns="0" rIns="0" bIns="0" rtlCol="0" anchor="t">
            <a:spAutoFit/>
          </a:bodyPr>
          <a:lstStyle/>
          <a:p>
            <a:pPr algn="ctr">
              <a:lnSpc>
                <a:spcPts val="22690"/>
              </a:lnSpc>
            </a:pPr>
            <a:r>
              <a:rPr lang="en-US" sz="16207" dirty="0">
                <a:solidFill>
                  <a:srgbClr val="000000"/>
                </a:solidFill>
                <a:latin typeface="Black Bones"/>
                <a:ea typeface="Black Bones"/>
                <a:cs typeface="Black Bones"/>
                <a:sym typeface="Black Bones"/>
              </a:rPr>
              <a:t>Thank </a:t>
            </a:r>
          </a:p>
          <a:p>
            <a:pPr algn="ctr">
              <a:lnSpc>
                <a:spcPts val="22690"/>
              </a:lnSpc>
              <a:spcBef>
                <a:spcPct val="0"/>
              </a:spcBef>
            </a:pPr>
            <a:r>
              <a:rPr lang="en-US" sz="16207" dirty="0">
                <a:solidFill>
                  <a:srgbClr val="000000"/>
                </a:solidFill>
                <a:latin typeface="Black Bones"/>
                <a:ea typeface="Black Bones"/>
                <a:cs typeface="Black Bones"/>
                <a:sym typeface="Black Bones"/>
              </a:rPr>
              <a:t>You !</a:t>
            </a:r>
          </a:p>
        </p:txBody>
      </p:sp>
      <p:grpSp>
        <p:nvGrpSpPr>
          <p:cNvPr id="3" name="Group 3"/>
          <p:cNvGrpSpPr/>
          <p:nvPr/>
        </p:nvGrpSpPr>
        <p:grpSpPr>
          <a:xfrm>
            <a:off x="0" y="0"/>
            <a:ext cx="18288000" cy="1195257"/>
            <a:chOff x="0" y="0"/>
            <a:chExt cx="4816593" cy="314800"/>
          </a:xfrm>
        </p:grpSpPr>
        <p:sp>
          <p:nvSpPr>
            <p:cNvPr id="4" name="Freeform 4"/>
            <p:cNvSpPr/>
            <p:nvPr/>
          </p:nvSpPr>
          <p:spPr>
            <a:xfrm>
              <a:off x="0" y="0"/>
              <a:ext cx="4816592" cy="314800"/>
            </a:xfrm>
            <a:custGeom>
              <a:avLst/>
              <a:gdLst/>
              <a:ahLst/>
              <a:cxnLst/>
              <a:rect l="l" t="t" r="r" b="b"/>
              <a:pathLst>
                <a:path w="4816592" h="314800">
                  <a:moveTo>
                    <a:pt x="0" y="0"/>
                  </a:moveTo>
                  <a:lnTo>
                    <a:pt x="4816592" y="0"/>
                  </a:lnTo>
                  <a:lnTo>
                    <a:pt x="4816592" y="314800"/>
                  </a:lnTo>
                  <a:lnTo>
                    <a:pt x="0" y="314800"/>
                  </a:lnTo>
                  <a:close/>
                </a:path>
              </a:pathLst>
            </a:custGeom>
            <a:solidFill>
              <a:srgbClr val="BFA160">
                <a:alpha val="80000"/>
              </a:srgbClr>
            </a:solidFill>
          </p:spPr>
        </p:sp>
        <p:sp>
          <p:nvSpPr>
            <p:cNvPr id="5" name="TextBox 5"/>
            <p:cNvSpPr txBox="1"/>
            <p:nvPr/>
          </p:nvSpPr>
          <p:spPr>
            <a:xfrm>
              <a:off x="0" y="-38100"/>
              <a:ext cx="4816593" cy="352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0" y="0"/>
            <a:ext cx="1511523" cy="1195257"/>
          </a:xfrm>
          <a:custGeom>
            <a:avLst/>
            <a:gdLst/>
            <a:ahLst/>
            <a:cxnLst/>
            <a:rect l="l" t="t" r="r" b="b"/>
            <a:pathLst>
              <a:path w="1511523" h="1195257">
                <a:moveTo>
                  <a:pt x="0" y="0"/>
                </a:moveTo>
                <a:lnTo>
                  <a:pt x="1511523" y="0"/>
                </a:lnTo>
                <a:lnTo>
                  <a:pt x="1511523" y="1195257"/>
                </a:lnTo>
                <a:lnTo>
                  <a:pt x="0" y="1195257"/>
                </a:lnTo>
                <a:lnTo>
                  <a:pt x="0" y="0"/>
                </a:lnTo>
                <a:close/>
              </a:path>
            </a:pathLst>
          </a:custGeom>
          <a:blipFill>
            <a:blip r:embed="rId2"/>
            <a:stretch>
              <a:fillRect l="-25917" r="-18420"/>
            </a:stretch>
          </a:blipFill>
        </p:spPr>
      </p:sp>
      <p:sp>
        <p:nvSpPr>
          <p:cNvPr id="7" name="Freeform 7"/>
          <p:cNvSpPr/>
          <p:nvPr/>
        </p:nvSpPr>
        <p:spPr>
          <a:xfrm>
            <a:off x="15021349" y="33765"/>
            <a:ext cx="1161492" cy="1161492"/>
          </a:xfrm>
          <a:custGeom>
            <a:avLst/>
            <a:gdLst/>
            <a:ahLst/>
            <a:cxnLst/>
            <a:rect l="l" t="t" r="r" b="b"/>
            <a:pathLst>
              <a:path w="1161492" h="1161492">
                <a:moveTo>
                  <a:pt x="0" y="0"/>
                </a:moveTo>
                <a:lnTo>
                  <a:pt x="1161492" y="0"/>
                </a:lnTo>
                <a:lnTo>
                  <a:pt x="1161492" y="1161492"/>
                </a:lnTo>
                <a:lnTo>
                  <a:pt x="0" y="1161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6459201" y="606202"/>
            <a:ext cx="2057400" cy="589055"/>
          </a:xfrm>
          <a:prstGeom prst="rect">
            <a:avLst/>
          </a:prstGeom>
        </p:spPr>
        <p:txBody>
          <a:bodyPr wrap="square" lIns="0" tIns="0" rIns="0" bIns="0" rtlCol="0" anchor="t">
            <a:spAutoFit/>
          </a:bodyPr>
          <a:lstStyle/>
          <a:p>
            <a:pPr algn="ctr">
              <a:lnSpc>
                <a:spcPts val="4807"/>
              </a:lnSpc>
              <a:spcBef>
                <a:spcPct val="0"/>
              </a:spcBef>
            </a:pPr>
            <a:r>
              <a:rPr lang="en-US" sz="3433" dirty="0">
                <a:solidFill>
                  <a:srgbClr val="000000"/>
                </a:solidFill>
                <a:latin typeface="Alatsi"/>
                <a:ea typeface="Alatsi"/>
                <a:cs typeface="Alatsi"/>
                <a:sym typeface="Alatsi"/>
              </a:rPr>
              <a:t>RIL-JMD</a:t>
            </a:r>
          </a:p>
        </p:txBody>
      </p:sp>
      <p:sp>
        <p:nvSpPr>
          <p:cNvPr id="9" name="TextBox 9"/>
          <p:cNvSpPr txBox="1"/>
          <p:nvPr/>
        </p:nvSpPr>
        <p:spPr>
          <a:xfrm>
            <a:off x="3996968" y="7985695"/>
            <a:ext cx="9185632" cy="1577355"/>
          </a:xfrm>
          <a:prstGeom prst="rect">
            <a:avLst/>
          </a:prstGeom>
        </p:spPr>
        <p:txBody>
          <a:bodyPr wrap="square" lIns="0" tIns="0" rIns="0" bIns="0" rtlCol="0" anchor="t">
            <a:spAutoFit/>
          </a:bodyPr>
          <a:lstStyle/>
          <a:p>
            <a:pPr algn="ctr">
              <a:lnSpc>
                <a:spcPts val="12319"/>
              </a:lnSpc>
              <a:spcBef>
                <a:spcPct val="0"/>
              </a:spcBef>
            </a:pPr>
            <a:r>
              <a:rPr lang="en-US" sz="8799" dirty="0">
                <a:solidFill>
                  <a:srgbClr val="000000"/>
                </a:solidFill>
                <a:latin typeface="Blueberry"/>
                <a:ea typeface="Blueberry"/>
                <a:cs typeface="Blueberry"/>
                <a:sym typeface="Blueberry"/>
              </a:rPr>
              <a:t>Any Questions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6000"/>
            </a:blip>
            <a:stretch>
              <a:fillRect t="-5656" r="-1166" b="-14281"/>
            </a:stretch>
          </a:blipFill>
        </p:spPr>
      </p:sp>
      <p:sp>
        <p:nvSpPr>
          <p:cNvPr id="3" name="Freeform 3"/>
          <p:cNvSpPr/>
          <p:nvPr/>
        </p:nvSpPr>
        <p:spPr>
          <a:xfrm>
            <a:off x="-1255638" y="-176221"/>
            <a:ext cx="5799572" cy="2899786"/>
          </a:xfrm>
          <a:custGeom>
            <a:avLst/>
            <a:gdLst/>
            <a:ahLst/>
            <a:cxnLst/>
            <a:rect l="l" t="t" r="r" b="b"/>
            <a:pathLst>
              <a:path w="5799572" h="2899786">
                <a:moveTo>
                  <a:pt x="0" y="0"/>
                </a:moveTo>
                <a:lnTo>
                  <a:pt x="5799572" y="0"/>
                </a:lnTo>
                <a:lnTo>
                  <a:pt x="5799572" y="2899786"/>
                </a:lnTo>
                <a:lnTo>
                  <a:pt x="0" y="2899786"/>
                </a:lnTo>
                <a:lnTo>
                  <a:pt x="0" y="0"/>
                </a:lnTo>
                <a:close/>
              </a:path>
            </a:pathLst>
          </a:custGeom>
          <a:blipFill>
            <a:blip r:embed="rId3"/>
            <a:stretch>
              <a:fillRect/>
            </a:stretch>
          </a:blipFill>
        </p:spPr>
      </p:sp>
      <p:sp>
        <p:nvSpPr>
          <p:cNvPr id="4" name="Freeform 4"/>
          <p:cNvSpPr/>
          <p:nvPr/>
        </p:nvSpPr>
        <p:spPr>
          <a:xfrm>
            <a:off x="15255317" y="0"/>
            <a:ext cx="3032683" cy="2224592"/>
          </a:xfrm>
          <a:custGeom>
            <a:avLst/>
            <a:gdLst/>
            <a:ahLst/>
            <a:cxnLst/>
            <a:rect l="l" t="t" r="r" b="b"/>
            <a:pathLst>
              <a:path w="3032683" h="2224592">
                <a:moveTo>
                  <a:pt x="0" y="0"/>
                </a:moveTo>
                <a:lnTo>
                  <a:pt x="3032683" y="0"/>
                </a:lnTo>
                <a:lnTo>
                  <a:pt x="3032683" y="2224592"/>
                </a:lnTo>
                <a:lnTo>
                  <a:pt x="0" y="2224592"/>
                </a:lnTo>
                <a:lnTo>
                  <a:pt x="0" y="0"/>
                </a:lnTo>
                <a:close/>
              </a:path>
            </a:pathLst>
          </a:custGeom>
          <a:blipFill>
            <a:blip r:embed="rId4"/>
            <a:stretch>
              <a:fillRect l="-5257" r="-5257"/>
            </a:stretch>
          </a:blipFill>
        </p:spPr>
      </p:sp>
      <p:sp>
        <p:nvSpPr>
          <p:cNvPr id="5" name="TextBox 5"/>
          <p:cNvSpPr txBox="1"/>
          <p:nvPr/>
        </p:nvSpPr>
        <p:spPr>
          <a:xfrm>
            <a:off x="3944758" y="297179"/>
            <a:ext cx="9771241" cy="731521"/>
          </a:xfrm>
          <a:prstGeom prst="rect">
            <a:avLst/>
          </a:prstGeom>
        </p:spPr>
        <p:txBody>
          <a:bodyPr wrap="square" lIns="0" tIns="0" rIns="0" bIns="0" rtlCol="0" anchor="t">
            <a:spAutoFit/>
          </a:bodyPr>
          <a:lstStyle/>
          <a:p>
            <a:pPr algn="ctr">
              <a:lnSpc>
                <a:spcPts val="5879"/>
              </a:lnSpc>
              <a:spcBef>
                <a:spcPct val="0"/>
              </a:spcBef>
            </a:pPr>
            <a:r>
              <a:rPr lang="en-US" sz="4199" u="sng" dirty="0">
                <a:solidFill>
                  <a:srgbClr val="000000"/>
                </a:solidFill>
                <a:latin typeface="Archivo Black"/>
                <a:ea typeface="Archivo Black"/>
                <a:cs typeface="Archivo Black"/>
                <a:sym typeface="Archivo Black"/>
              </a:rPr>
              <a:t>RELIANCE INDUSTRIES LIMITED</a:t>
            </a:r>
          </a:p>
        </p:txBody>
      </p:sp>
      <p:sp>
        <p:nvSpPr>
          <p:cNvPr id="6" name="TextBox 6"/>
          <p:cNvSpPr txBox="1"/>
          <p:nvPr/>
        </p:nvSpPr>
        <p:spPr>
          <a:xfrm>
            <a:off x="4543934" y="1351853"/>
            <a:ext cx="8943466" cy="530860"/>
          </a:xfrm>
          <a:prstGeom prst="rect">
            <a:avLst/>
          </a:prstGeom>
        </p:spPr>
        <p:txBody>
          <a:bodyPr wrap="square" lIns="0" tIns="0" rIns="0" bIns="0" rtlCol="0" anchor="t">
            <a:spAutoFit/>
          </a:bodyPr>
          <a:lstStyle/>
          <a:p>
            <a:pPr algn="ctr">
              <a:lnSpc>
                <a:spcPts val="4340"/>
              </a:lnSpc>
              <a:spcBef>
                <a:spcPct val="0"/>
              </a:spcBef>
            </a:pPr>
            <a:r>
              <a:rPr lang="en-US" sz="3100" dirty="0">
                <a:solidFill>
                  <a:srgbClr val="000000"/>
                </a:solidFill>
                <a:latin typeface="Archivo Black"/>
                <a:ea typeface="Archivo Black"/>
                <a:cs typeface="Archivo Black"/>
                <a:sym typeface="Archivo Black"/>
              </a:rPr>
              <a:t>JAMNAGAR MANUFACTURING DIVISION</a:t>
            </a:r>
          </a:p>
        </p:txBody>
      </p:sp>
      <p:sp>
        <p:nvSpPr>
          <p:cNvPr id="7" name="TextBox 7"/>
          <p:cNvSpPr txBox="1"/>
          <p:nvPr/>
        </p:nvSpPr>
        <p:spPr>
          <a:xfrm>
            <a:off x="6473557" y="2265412"/>
            <a:ext cx="3432443" cy="821056"/>
          </a:xfrm>
          <a:prstGeom prst="rect">
            <a:avLst/>
          </a:prstGeom>
        </p:spPr>
        <p:txBody>
          <a:bodyPr wrap="square" lIns="0" tIns="0" rIns="0" bIns="0" rtlCol="0" anchor="t">
            <a:spAutoFit/>
          </a:bodyPr>
          <a:lstStyle/>
          <a:p>
            <a:pPr algn="ctr">
              <a:lnSpc>
                <a:spcPts val="6719"/>
              </a:lnSpc>
              <a:spcBef>
                <a:spcPct val="0"/>
              </a:spcBef>
            </a:pPr>
            <a:r>
              <a:rPr lang="en-US" sz="4799" u="sng" dirty="0">
                <a:solidFill>
                  <a:srgbClr val="000000"/>
                </a:solidFill>
                <a:latin typeface="Alatsi"/>
                <a:ea typeface="Alatsi"/>
                <a:cs typeface="Alatsi"/>
                <a:sym typeface="Alatsi"/>
              </a:rPr>
              <a:t>Project Title</a:t>
            </a:r>
          </a:p>
        </p:txBody>
      </p:sp>
      <p:sp>
        <p:nvSpPr>
          <p:cNvPr id="8" name="TextBox 8"/>
          <p:cNvSpPr txBox="1"/>
          <p:nvPr/>
        </p:nvSpPr>
        <p:spPr>
          <a:xfrm>
            <a:off x="1644148" y="3476993"/>
            <a:ext cx="14891252" cy="795021"/>
          </a:xfrm>
          <a:prstGeom prst="rect">
            <a:avLst/>
          </a:prstGeom>
        </p:spPr>
        <p:txBody>
          <a:bodyPr wrap="square" lIns="0" tIns="0" rIns="0" bIns="0" rtlCol="0" anchor="t">
            <a:spAutoFit/>
          </a:bodyPr>
          <a:lstStyle/>
          <a:p>
            <a:pPr algn="ctr">
              <a:lnSpc>
                <a:spcPts val="6579"/>
              </a:lnSpc>
              <a:spcBef>
                <a:spcPct val="0"/>
              </a:spcBef>
            </a:pPr>
            <a:r>
              <a:rPr lang="en-US" sz="4699" u="sng" dirty="0">
                <a:solidFill>
                  <a:srgbClr val="000000"/>
                </a:solidFill>
                <a:latin typeface="Alatsi"/>
                <a:ea typeface="Alatsi"/>
                <a:cs typeface="Alatsi"/>
                <a:sym typeface="Alatsi"/>
              </a:rPr>
              <a:t>Wireless Fire and Gas Detectors Study and Commissioning</a:t>
            </a:r>
          </a:p>
        </p:txBody>
      </p:sp>
      <p:sp>
        <p:nvSpPr>
          <p:cNvPr id="9" name="TextBox 9"/>
          <p:cNvSpPr txBox="1"/>
          <p:nvPr/>
        </p:nvSpPr>
        <p:spPr>
          <a:xfrm>
            <a:off x="4407423" y="4662539"/>
            <a:ext cx="8584909" cy="1570765"/>
          </a:xfrm>
          <a:prstGeom prst="rect">
            <a:avLst/>
          </a:prstGeom>
        </p:spPr>
        <p:txBody>
          <a:bodyPr lIns="0" tIns="0" rIns="0" bIns="0" rtlCol="0" anchor="t">
            <a:spAutoFit/>
          </a:bodyPr>
          <a:lstStyle/>
          <a:p>
            <a:pPr algn="ctr">
              <a:lnSpc>
                <a:spcPts val="6347"/>
              </a:lnSpc>
              <a:spcBef>
                <a:spcPct val="0"/>
              </a:spcBef>
            </a:pPr>
            <a:r>
              <a:rPr lang="en-US" sz="4533" u="sng" dirty="0">
                <a:solidFill>
                  <a:srgbClr val="000000"/>
                </a:solidFill>
                <a:latin typeface="Alatsi"/>
                <a:ea typeface="Alatsi"/>
                <a:cs typeface="Alatsi"/>
                <a:sym typeface="Alatsi"/>
              </a:rPr>
              <a:t>Prepared by</a:t>
            </a:r>
          </a:p>
          <a:p>
            <a:pPr algn="ctr">
              <a:lnSpc>
                <a:spcPts val="6347"/>
              </a:lnSpc>
              <a:spcBef>
                <a:spcPct val="0"/>
              </a:spcBef>
            </a:pPr>
            <a:r>
              <a:rPr lang="en-US" sz="4533" u="sng" dirty="0">
                <a:solidFill>
                  <a:srgbClr val="000000"/>
                </a:solidFill>
                <a:latin typeface="Alatsi"/>
                <a:ea typeface="Alatsi"/>
                <a:cs typeface="Alatsi"/>
                <a:sym typeface="Alatsi"/>
              </a:rPr>
              <a:t>Satyaprakash Rath (19604281)</a:t>
            </a:r>
          </a:p>
        </p:txBody>
      </p:sp>
      <p:sp>
        <p:nvSpPr>
          <p:cNvPr id="10" name="TextBox 10"/>
          <p:cNvSpPr txBox="1"/>
          <p:nvPr/>
        </p:nvSpPr>
        <p:spPr>
          <a:xfrm>
            <a:off x="5841187" y="6623829"/>
            <a:ext cx="5817413" cy="2408965"/>
          </a:xfrm>
          <a:prstGeom prst="rect">
            <a:avLst/>
          </a:prstGeom>
        </p:spPr>
        <p:txBody>
          <a:bodyPr wrap="square" lIns="0" tIns="0" rIns="0" bIns="0" rtlCol="0" anchor="t">
            <a:spAutoFit/>
          </a:bodyPr>
          <a:lstStyle/>
          <a:p>
            <a:pPr algn="ctr">
              <a:lnSpc>
                <a:spcPts val="6347"/>
              </a:lnSpc>
            </a:pPr>
            <a:r>
              <a:rPr lang="en-US" sz="4533" u="sng" dirty="0">
                <a:solidFill>
                  <a:srgbClr val="000000"/>
                </a:solidFill>
                <a:latin typeface="Alatsi"/>
                <a:ea typeface="Alatsi"/>
                <a:cs typeface="Alatsi"/>
                <a:sym typeface="Alatsi"/>
              </a:rPr>
              <a:t>Project Guide &amp; Mentor</a:t>
            </a:r>
          </a:p>
          <a:p>
            <a:pPr algn="ctr">
              <a:lnSpc>
                <a:spcPts val="6627"/>
              </a:lnSpc>
            </a:pPr>
            <a:r>
              <a:rPr lang="en-US" sz="4733" dirty="0" err="1">
                <a:solidFill>
                  <a:srgbClr val="000000"/>
                </a:solidFill>
                <a:latin typeface="Alatsi"/>
                <a:ea typeface="Alatsi"/>
                <a:cs typeface="Alatsi"/>
                <a:sym typeface="Alatsi"/>
              </a:rPr>
              <a:t>Mr.Bhavik</a:t>
            </a:r>
            <a:r>
              <a:rPr lang="en-US" sz="4733" dirty="0">
                <a:solidFill>
                  <a:srgbClr val="000000"/>
                </a:solidFill>
                <a:latin typeface="Alatsi"/>
                <a:ea typeface="Alatsi"/>
                <a:cs typeface="Alatsi"/>
                <a:sym typeface="Alatsi"/>
              </a:rPr>
              <a:t> Shah</a:t>
            </a:r>
          </a:p>
          <a:p>
            <a:pPr algn="ctr">
              <a:lnSpc>
                <a:spcPts val="6347"/>
              </a:lnSpc>
              <a:spcBef>
                <a:spcPct val="0"/>
              </a:spcBef>
            </a:pPr>
            <a:r>
              <a:rPr lang="en-US" sz="4533" dirty="0">
                <a:solidFill>
                  <a:srgbClr val="000000"/>
                </a:solidFill>
                <a:latin typeface="Alatsi"/>
                <a:ea typeface="Alatsi"/>
                <a:cs typeface="Alatsi"/>
                <a:sym typeface="Alatsi"/>
              </a:rPr>
              <a:t>CES Instrumentation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195257"/>
            <a:chOff x="0" y="0"/>
            <a:chExt cx="4816593" cy="314800"/>
          </a:xfrm>
        </p:grpSpPr>
        <p:sp>
          <p:nvSpPr>
            <p:cNvPr id="3" name="Freeform 3"/>
            <p:cNvSpPr/>
            <p:nvPr/>
          </p:nvSpPr>
          <p:spPr>
            <a:xfrm>
              <a:off x="0" y="0"/>
              <a:ext cx="4816592" cy="314800"/>
            </a:xfrm>
            <a:custGeom>
              <a:avLst/>
              <a:gdLst/>
              <a:ahLst/>
              <a:cxnLst/>
              <a:rect l="l" t="t" r="r" b="b"/>
              <a:pathLst>
                <a:path w="4816592" h="314800">
                  <a:moveTo>
                    <a:pt x="0" y="0"/>
                  </a:moveTo>
                  <a:lnTo>
                    <a:pt x="4816592" y="0"/>
                  </a:lnTo>
                  <a:lnTo>
                    <a:pt x="4816592" y="314800"/>
                  </a:lnTo>
                  <a:lnTo>
                    <a:pt x="0" y="314800"/>
                  </a:lnTo>
                  <a:close/>
                </a:path>
              </a:pathLst>
            </a:custGeom>
            <a:solidFill>
              <a:srgbClr val="BFA160">
                <a:alpha val="80000"/>
              </a:srgbClr>
            </a:solidFill>
          </p:spPr>
        </p:sp>
        <p:sp>
          <p:nvSpPr>
            <p:cNvPr id="4" name="TextBox 4"/>
            <p:cNvSpPr txBox="1"/>
            <p:nvPr/>
          </p:nvSpPr>
          <p:spPr>
            <a:xfrm>
              <a:off x="0" y="-38100"/>
              <a:ext cx="4816593" cy="352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681470" y="0"/>
            <a:ext cx="1193032" cy="1193032"/>
          </a:xfrm>
          <a:custGeom>
            <a:avLst/>
            <a:gdLst/>
            <a:ahLst/>
            <a:cxnLst/>
            <a:rect l="l" t="t" r="r" b="b"/>
            <a:pathLst>
              <a:path w="1193032" h="1193032">
                <a:moveTo>
                  <a:pt x="0" y="0"/>
                </a:moveTo>
                <a:lnTo>
                  <a:pt x="1193032" y="0"/>
                </a:lnTo>
                <a:lnTo>
                  <a:pt x="1193032" y="1193032"/>
                </a:lnTo>
                <a:lnTo>
                  <a:pt x="0" y="1193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30496" y="2160419"/>
            <a:ext cx="18157504" cy="7697683"/>
          </a:xfrm>
          <a:prstGeom prst="rect">
            <a:avLst/>
          </a:prstGeom>
        </p:spPr>
        <p:txBody>
          <a:bodyPr lIns="0" tIns="0" rIns="0" bIns="0" rtlCol="0" anchor="t">
            <a:spAutoFit/>
          </a:bodyPr>
          <a:lstStyle/>
          <a:p>
            <a:pPr algn="ctr">
              <a:lnSpc>
                <a:spcPts val="4990"/>
              </a:lnSpc>
              <a:spcBef>
                <a:spcPct val="0"/>
              </a:spcBef>
            </a:pPr>
            <a:r>
              <a:rPr lang="en-US" sz="3564" u="sng">
                <a:solidFill>
                  <a:srgbClr val="000000"/>
                </a:solidFill>
                <a:latin typeface="Alfa Slab One"/>
                <a:ea typeface="Alfa Slab One"/>
                <a:cs typeface="Alfa Slab One"/>
                <a:sym typeface="Alfa Slab One"/>
              </a:rPr>
              <a:t>Objectives</a:t>
            </a:r>
          </a:p>
          <a:p>
            <a:pPr algn="ctr">
              <a:lnSpc>
                <a:spcPts val="4430"/>
              </a:lnSpc>
              <a:spcBef>
                <a:spcPct val="0"/>
              </a:spcBef>
            </a:pPr>
            <a:r>
              <a:rPr lang="en-US" sz="3164">
                <a:solidFill>
                  <a:srgbClr val="000000"/>
                </a:solidFill>
                <a:latin typeface="Alatsi"/>
                <a:ea typeface="Alatsi"/>
                <a:cs typeface="Alatsi"/>
                <a:sym typeface="Alatsi"/>
              </a:rPr>
              <a:t>The primary objectives of this project are:</a:t>
            </a:r>
          </a:p>
          <a:p>
            <a:pPr marL="662447" lvl="1" indent="-331223" algn="l">
              <a:lnSpc>
                <a:spcPts val="4295"/>
              </a:lnSpc>
              <a:buFont typeface="Arial"/>
              <a:buChar char="•"/>
            </a:pPr>
            <a:r>
              <a:rPr lang="en-US" sz="3068">
                <a:solidFill>
                  <a:srgbClr val="000000"/>
                </a:solidFill>
                <a:latin typeface="Alatsi"/>
                <a:ea typeface="Alatsi"/>
                <a:cs typeface="Alatsi"/>
                <a:sym typeface="Alatsi"/>
              </a:rPr>
              <a:t>To study and understand the architecture and functioning of Wireless Fire &amp; Gas Detection Systems, with emphasis on WirelessHART protocol and mesh-based communication.</a:t>
            </a:r>
          </a:p>
          <a:p>
            <a:pPr marL="662447" lvl="1" indent="-331223" algn="l">
              <a:lnSpc>
                <a:spcPts val="4295"/>
              </a:lnSpc>
              <a:buFont typeface="Arial"/>
              <a:buChar char="•"/>
            </a:pPr>
            <a:r>
              <a:rPr lang="en-US" sz="3068">
                <a:solidFill>
                  <a:srgbClr val="000000"/>
                </a:solidFill>
                <a:latin typeface="Alatsi"/>
                <a:ea typeface="Alatsi"/>
                <a:cs typeface="Alatsi"/>
                <a:sym typeface="Alatsi"/>
              </a:rPr>
              <a:t>To analyze the limitations of traditional wired F&amp;G systems and assess the need for wireless alternatives in large-scale industrial environments such as the DTA Complex at RIL Jamnagar.</a:t>
            </a:r>
          </a:p>
          <a:p>
            <a:pPr marL="662447" lvl="1" indent="-331223" algn="l">
              <a:lnSpc>
                <a:spcPts val="4295"/>
              </a:lnSpc>
              <a:buFont typeface="Arial"/>
              <a:buChar char="•"/>
            </a:pPr>
            <a:r>
              <a:rPr lang="en-US" sz="3068">
                <a:solidFill>
                  <a:srgbClr val="000000"/>
                </a:solidFill>
                <a:latin typeface="Alatsi"/>
                <a:ea typeface="Alatsi"/>
                <a:cs typeface="Alatsi"/>
                <a:sym typeface="Alatsi"/>
              </a:rPr>
              <a:t>To gain hands-on experience in commissioning wireless gas detectors, repeaters, field antennas, and gateways in compliance with safety standards (IEC 61508/61511, ATEX/IECEx).</a:t>
            </a:r>
          </a:p>
          <a:p>
            <a:pPr marL="662447" lvl="1" indent="-331223" algn="l">
              <a:lnSpc>
                <a:spcPts val="4295"/>
              </a:lnSpc>
              <a:buFont typeface="Arial"/>
              <a:buChar char="•"/>
            </a:pPr>
            <a:r>
              <a:rPr lang="en-US" sz="3068">
                <a:solidFill>
                  <a:srgbClr val="000000"/>
                </a:solidFill>
                <a:latin typeface="Alatsi"/>
                <a:ea typeface="Alatsi"/>
                <a:cs typeface="Alatsi"/>
                <a:sym typeface="Alatsi"/>
              </a:rPr>
              <a:t>To evaluate and document the performance of deployed devices, including signal strength, data reliability, redundancy, and system response time.</a:t>
            </a:r>
          </a:p>
          <a:p>
            <a:pPr marL="662447" lvl="1" indent="-331223" algn="l">
              <a:lnSpc>
                <a:spcPts val="4295"/>
              </a:lnSpc>
              <a:buFont typeface="Arial"/>
              <a:buChar char="•"/>
            </a:pPr>
            <a:r>
              <a:rPr lang="en-US" sz="3068">
                <a:solidFill>
                  <a:srgbClr val="000000"/>
                </a:solidFill>
                <a:latin typeface="Alatsi"/>
                <a:ea typeface="Alatsi"/>
                <a:cs typeface="Alatsi"/>
                <a:sym typeface="Alatsi"/>
              </a:rPr>
              <a:t>To ensure seamless integration with the SCADA system, enabling real-time monitoring, alarm visualization, and diagnostics over Modbus TCP/IP.</a:t>
            </a:r>
          </a:p>
          <a:p>
            <a:pPr marL="662447" lvl="1" indent="-331223" algn="l">
              <a:lnSpc>
                <a:spcPts val="4295"/>
              </a:lnSpc>
              <a:buFont typeface="Arial"/>
              <a:buChar char="•"/>
            </a:pPr>
            <a:r>
              <a:rPr lang="en-US" sz="3068">
                <a:solidFill>
                  <a:srgbClr val="000000"/>
                </a:solidFill>
                <a:latin typeface="Alatsi"/>
                <a:ea typeface="Alatsi"/>
                <a:cs typeface="Alatsi"/>
                <a:sym typeface="Alatsi"/>
              </a:rPr>
              <a:t>To validate safety logic and system integrity by conducting RF surveys, mesh network formation tests, functional tests, and documentation.</a:t>
            </a:r>
          </a:p>
        </p:txBody>
      </p:sp>
      <p:sp>
        <p:nvSpPr>
          <p:cNvPr id="7" name="Freeform 7"/>
          <p:cNvSpPr/>
          <p:nvPr/>
        </p:nvSpPr>
        <p:spPr>
          <a:xfrm>
            <a:off x="0" y="0"/>
            <a:ext cx="3309102" cy="3173339"/>
          </a:xfrm>
          <a:custGeom>
            <a:avLst/>
            <a:gdLst/>
            <a:ahLst/>
            <a:cxnLst/>
            <a:rect l="l" t="t" r="r" b="b"/>
            <a:pathLst>
              <a:path w="3309102" h="3173339">
                <a:moveTo>
                  <a:pt x="0" y="0"/>
                </a:moveTo>
                <a:lnTo>
                  <a:pt x="3309102" y="0"/>
                </a:lnTo>
                <a:lnTo>
                  <a:pt x="3309102" y="3173339"/>
                </a:lnTo>
                <a:lnTo>
                  <a:pt x="0" y="3173339"/>
                </a:lnTo>
                <a:lnTo>
                  <a:pt x="0" y="0"/>
                </a:lnTo>
                <a:close/>
              </a:path>
            </a:pathLst>
          </a:custGeom>
          <a:blipFill>
            <a:blip r:embed="rId4"/>
            <a:stretch>
              <a:fillRect l="-11276" r="-11276"/>
            </a:stretch>
          </a:blipFill>
        </p:spPr>
      </p:sp>
      <p:grpSp>
        <p:nvGrpSpPr>
          <p:cNvPr id="8" name="Group 8"/>
          <p:cNvGrpSpPr/>
          <p:nvPr/>
        </p:nvGrpSpPr>
        <p:grpSpPr>
          <a:xfrm>
            <a:off x="7289314" y="2236619"/>
            <a:ext cx="427402" cy="4274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0851D"/>
            </a:solidFill>
          </p:spPr>
        </p:sp>
        <p:sp>
          <p:nvSpPr>
            <p:cNvPr id="10" name="TextBox 10"/>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0"/>
            <a:ext cx="1511523" cy="1193032"/>
          </a:xfrm>
          <a:custGeom>
            <a:avLst/>
            <a:gdLst/>
            <a:ahLst/>
            <a:cxnLst/>
            <a:rect l="l" t="t" r="r" b="b"/>
            <a:pathLst>
              <a:path w="1511523" h="1193032">
                <a:moveTo>
                  <a:pt x="0" y="0"/>
                </a:moveTo>
                <a:lnTo>
                  <a:pt x="1511523" y="0"/>
                </a:lnTo>
                <a:lnTo>
                  <a:pt x="1511523" y="1193032"/>
                </a:lnTo>
                <a:lnTo>
                  <a:pt x="0" y="1193032"/>
                </a:lnTo>
                <a:lnTo>
                  <a:pt x="0" y="0"/>
                </a:lnTo>
                <a:close/>
              </a:path>
            </a:pathLst>
          </a:custGeom>
          <a:blipFill>
            <a:blip r:embed="rId5"/>
            <a:stretch>
              <a:fillRect l="-25776" r="-18293"/>
            </a:stretch>
          </a:blipFill>
        </p:spPr>
      </p:sp>
      <p:sp>
        <p:nvSpPr>
          <p:cNvPr id="12" name="TextBox 12"/>
          <p:cNvSpPr txBox="1"/>
          <p:nvPr/>
        </p:nvSpPr>
        <p:spPr>
          <a:xfrm>
            <a:off x="16503729" y="529841"/>
            <a:ext cx="1784267" cy="589055"/>
          </a:xfrm>
          <a:prstGeom prst="rect">
            <a:avLst/>
          </a:prstGeom>
        </p:spPr>
        <p:txBody>
          <a:bodyPr wrap="square" lIns="0" tIns="0" rIns="0" bIns="0" rtlCol="0" anchor="t">
            <a:spAutoFit/>
          </a:bodyPr>
          <a:lstStyle/>
          <a:p>
            <a:pPr algn="ctr">
              <a:lnSpc>
                <a:spcPts val="4807"/>
              </a:lnSpc>
              <a:spcBef>
                <a:spcPct val="0"/>
              </a:spcBef>
            </a:pPr>
            <a:r>
              <a:rPr lang="en-US" sz="3433" dirty="0">
                <a:solidFill>
                  <a:srgbClr val="000000"/>
                </a:solidFill>
                <a:latin typeface="Alatsi"/>
                <a:ea typeface="Alatsi"/>
                <a:cs typeface="Alatsi"/>
                <a:sym typeface="Alatsi"/>
              </a:rPr>
              <a:t>RIL-JMD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195257"/>
            <a:chOff x="0" y="0"/>
            <a:chExt cx="4816593" cy="314800"/>
          </a:xfrm>
        </p:grpSpPr>
        <p:sp>
          <p:nvSpPr>
            <p:cNvPr id="3" name="Freeform 3"/>
            <p:cNvSpPr/>
            <p:nvPr/>
          </p:nvSpPr>
          <p:spPr>
            <a:xfrm>
              <a:off x="0" y="0"/>
              <a:ext cx="4816592" cy="314800"/>
            </a:xfrm>
            <a:custGeom>
              <a:avLst/>
              <a:gdLst/>
              <a:ahLst/>
              <a:cxnLst/>
              <a:rect l="l" t="t" r="r" b="b"/>
              <a:pathLst>
                <a:path w="4816592" h="314800">
                  <a:moveTo>
                    <a:pt x="0" y="0"/>
                  </a:moveTo>
                  <a:lnTo>
                    <a:pt x="4816592" y="0"/>
                  </a:lnTo>
                  <a:lnTo>
                    <a:pt x="4816592" y="314800"/>
                  </a:lnTo>
                  <a:lnTo>
                    <a:pt x="0" y="314800"/>
                  </a:lnTo>
                  <a:close/>
                </a:path>
              </a:pathLst>
            </a:custGeom>
            <a:solidFill>
              <a:srgbClr val="BFA160">
                <a:alpha val="80000"/>
              </a:srgbClr>
            </a:solidFill>
          </p:spPr>
        </p:sp>
        <p:sp>
          <p:nvSpPr>
            <p:cNvPr id="4" name="TextBox 4"/>
            <p:cNvSpPr txBox="1"/>
            <p:nvPr/>
          </p:nvSpPr>
          <p:spPr>
            <a:xfrm>
              <a:off x="0" y="-38100"/>
              <a:ext cx="4816593" cy="352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681470" y="0"/>
            <a:ext cx="1193032" cy="1193032"/>
          </a:xfrm>
          <a:custGeom>
            <a:avLst/>
            <a:gdLst/>
            <a:ahLst/>
            <a:cxnLst/>
            <a:rect l="l" t="t" r="r" b="b"/>
            <a:pathLst>
              <a:path w="1193032" h="1193032">
                <a:moveTo>
                  <a:pt x="0" y="0"/>
                </a:moveTo>
                <a:lnTo>
                  <a:pt x="1193032" y="0"/>
                </a:lnTo>
                <a:lnTo>
                  <a:pt x="1193032" y="1193032"/>
                </a:lnTo>
                <a:lnTo>
                  <a:pt x="0" y="1193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16329" y="1331711"/>
            <a:ext cx="17798541" cy="8653583"/>
          </a:xfrm>
          <a:prstGeom prst="rect">
            <a:avLst/>
          </a:prstGeom>
        </p:spPr>
        <p:txBody>
          <a:bodyPr lIns="0" tIns="0" rIns="0" bIns="0" rtlCol="0" anchor="t">
            <a:spAutoFit/>
          </a:bodyPr>
          <a:lstStyle/>
          <a:p>
            <a:pPr algn="ctr">
              <a:lnSpc>
                <a:spcPts val="3996"/>
              </a:lnSpc>
            </a:pPr>
            <a:r>
              <a:rPr lang="en-US" sz="2854" u="sng">
                <a:solidFill>
                  <a:srgbClr val="000000"/>
                </a:solidFill>
                <a:latin typeface="Alatsi"/>
                <a:ea typeface="Alatsi"/>
                <a:cs typeface="Alatsi"/>
                <a:sym typeface="Alatsi"/>
              </a:rPr>
              <a:t>Scope of the Project</a:t>
            </a:r>
          </a:p>
          <a:p>
            <a:pPr algn="l">
              <a:lnSpc>
                <a:spcPts val="2942"/>
              </a:lnSpc>
              <a:spcBef>
                <a:spcPct val="0"/>
              </a:spcBef>
            </a:pPr>
            <a:r>
              <a:rPr lang="en-US" sz="2102">
                <a:solidFill>
                  <a:srgbClr val="000000"/>
                </a:solidFill>
                <a:latin typeface="Alatsi"/>
                <a:ea typeface="Alatsi"/>
                <a:cs typeface="Alatsi"/>
                <a:sym typeface="Alatsi"/>
              </a:rPr>
              <a:t>This project covers the complete lifecycle from system understanding to commissioning and SCADA integration of a Wireless Fire &amp; Gas Detection System at RIL Jamnagar (DTA complex). </a:t>
            </a:r>
          </a:p>
          <a:p>
            <a:pPr algn="l">
              <a:lnSpc>
                <a:spcPts val="2942"/>
              </a:lnSpc>
              <a:spcBef>
                <a:spcPct val="0"/>
              </a:spcBef>
            </a:pPr>
            <a:r>
              <a:rPr lang="en-US" sz="2102">
                <a:solidFill>
                  <a:srgbClr val="000000"/>
                </a:solidFill>
                <a:latin typeface="Alatsi"/>
                <a:ea typeface="Alatsi"/>
                <a:cs typeface="Alatsi"/>
                <a:sym typeface="Alatsi"/>
              </a:rPr>
              <a:t>The key scope areas include:</a:t>
            </a:r>
          </a:p>
          <a:p>
            <a:pPr algn="l">
              <a:lnSpc>
                <a:spcPts val="3076"/>
              </a:lnSpc>
              <a:spcBef>
                <a:spcPct val="0"/>
              </a:spcBef>
            </a:pPr>
            <a:r>
              <a:rPr lang="en-US" sz="2197">
                <a:solidFill>
                  <a:srgbClr val="000000"/>
                </a:solidFill>
                <a:latin typeface="Alatsi"/>
                <a:ea typeface="Alatsi"/>
                <a:cs typeface="Alatsi"/>
                <a:sym typeface="Alatsi"/>
              </a:rPr>
              <a:t>1.</a:t>
            </a:r>
            <a:r>
              <a:rPr lang="en-US" sz="2197" u="sng">
                <a:solidFill>
                  <a:srgbClr val="000000"/>
                </a:solidFill>
                <a:latin typeface="Alatsi"/>
                <a:ea typeface="Alatsi"/>
                <a:cs typeface="Alatsi"/>
                <a:sym typeface="Alatsi"/>
              </a:rPr>
              <a:t> System Study</a:t>
            </a:r>
          </a:p>
          <a:p>
            <a:pPr marL="453834" lvl="1" indent="-226917" algn="l">
              <a:lnSpc>
                <a:spcPts val="2942"/>
              </a:lnSpc>
              <a:buFont typeface="Arial"/>
              <a:buChar char="•"/>
            </a:pPr>
            <a:r>
              <a:rPr lang="en-US" sz="2102">
                <a:solidFill>
                  <a:srgbClr val="000000"/>
                </a:solidFill>
                <a:latin typeface="Alatsi"/>
                <a:ea typeface="Alatsi"/>
                <a:cs typeface="Alatsi"/>
                <a:sym typeface="Alatsi"/>
              </a:rPr>
              <a:t>Detailed technical study of detectors (smoke, flame, gas, heat) including their working principles and internal components.</a:t>
            </a:r>
          </a:p>
          <a:p>
            <a:pPr marL="453834" lvl="1" indent="-226917" algn="l">
              <a:lnSpc>
                <a:spcPts val="2942"/>
              </a:lnSpc>
              <a:buFont typeface="Arial"/>
              <a:buChar char="•"/>
            </a:pPr>
            <a:r>
              <a:rPr lang="en-US" sz="2102">
                <a:solidFill>
                  <a:srgbClr val="000000"/>
                </a:solidFill>
                <a:latin typeface="Alatsi"/>
                <a:ea typeface="Alatsi"/>
                <a:cs typeface="Alatsi"/>
                <a:sym typeface="Alatsi"/>
              </a:rPr>
              <a:t>Comparison between addressable and non-addressable systems.</a:t>
            </a:r>
          </a:p>
          <a:p>
            <a:pPr algn="l">
              <a:lnSpc>
                <a:spcPts val="3076"/>
              </a:lnSpc>
              <a:spcBef>
                <a:spcPct val="0"/>
              </a:spcBef>
            </a:pPr>
            <a:r>
              <a:rPr lang="en-US" sz="2197">
                <a:solidFill>
                  <a:srgbClr val="000000"/>
                </a:solidFill>
                <a:latin typeface="Alatsi"/>
                <a:ea typeface="Alatsi"/>
                <a:cs typeface="Alatsi"/>
                <a:sym typeface="Alatsi"/>
              </a:rPr>
              <a:t>2.</a:t>
            </a:r>
            <a:r>
              <a:rPr lang="en-US" sz="2197" u="sng">
                <a:solidFill>
                  <a:srgbClr val="000000"/>
                </a:solidFill>
                <a:latin typeface="Alatsi"/>
                <a:ea typeface="Alatsi"/>
                <a:cs typeface="Alatsi"/>
                <a:sym typeface="Alatsi"/>
              </a:rPr>
              <a:t> WirelessHART Network Deployment</a:t>
            </a:r>
          </a:p>
          <a:p>
            <a:pPr marL="453834" lvl="1" indent="-226917" algn="l">
              <a:lnSpc>
                <a:spcPts val="2942"/>
              </a:lnSpc>
              <a:buFont typeface="Arial"/>
              <a:buChar char="•"/>
            </a:pPr>
            <a:r>
              <a:rPr lang="en-US" sz="2102">
                <a:solidFill>
                  <a:srgbClr val="000000"/>
                </a:solidFill>
                <a:latin typeface="Alatsi"/>
                <a:ea typeface="Alatsi"/>
                <a:cs typeface="Alatsi"/>
                <a:sym typeface="Alatsi"/>
              </a:rPr>
              <a:t>Study of WirelessHART protocol, including TDMA, FHSS, AES-128 encryption, and mesh networking.</a:t>
            </a:r>
          </a:p>
          <a:p>
            <a:pPr marL="453834" lvl="1" indent="-226917" algn="l">
              <a:lnSpc>
                <a:spcPts val="2942"/>
              </a:lnSpc>
              <a:buFont typeface="Arial"/>
              <a:buChar char="•"/>
            </a:pPr>
            <a:r>
              <a:rPr lang="en-US" sz="2102">
                <a:solidFill>
                  <a:srgbClr val="000000"/>
                </a:solidFill>
                <a:latin typeface="Alatsi"/>
                <a:ea typeface="Alatsi"/>
                <a:cs typeface="Alatsi"/>
                <a:sym typeface="Alatsi"/>
              </a:rPr>
              <a:t>Commissioning of Vanguard gas detectors, 648DX1 repeaters, 781 Field Link antennas, and 1410S gateway.</a:t>
            </a:r>
          </a:p>
          <a:p>
            <a:pPr algn="l">
              <a:lnSpc>
                <a:spcPts val="3076"/>
              </a:lnSpc>
              <a:spcBef>
                <a:spcPct val="0"/>
              </a:spcBef>
            </a:pPr>
            <a:r>
              <a:rPr lang="en-US" sz="2197">
                <a:solidFill>
                  <a:srgbClr val="000000"/>
                </a:solidFill>
                <a:latin typeface="Alatsi"/>
                <a:ea typeface="Alatsi"/>
                <a:cs typeface="Alatsi"/>
                <a:sym typeface="Alatsi"/>
              </a:rPr>
              <a:t>3. </a:t>
            </a:r>
            <a:r>
              <a:rPr lang="en-US" sz="2197" u="sng">
                <a:solidFill>
                  <a:srgbClr val="000000"/>
                </a:solidFill>
                <a:latin typeface="Alatsi"/>
                <a:ea typeface="Alatsi"/>
                <a:cs typeface="Alatsi"/>
                <a:sym typeface="Alatsi"/>
              </a:rPr>
              <a:t>Commissioning Activities</a:t>
            </a:r>
          </a:p>
          <a:p>
            <a:pPr marL="453834" lvl="1" indent="-226917" algn="l">
              <a:lnSpc>
                <a:spcPts val="2942"/>
              </a:lnSpc>
              <a:buFont typeface="Arial"/>
              <a:buChar char="•"/>
            </a:pPr>
            <a:r>
              <a:rPr lang="en-US" sz="2102">
                <a:solidFill>
                  <a:srgbClr val="000000"/>
                </a:solidFill>
                <a:latin typeface="Alatsi"/>
                <a:ea typeface="Alatsi"/>
                <a:cs typeface="Alatsi"/>
                <a:sym typeface="Alatsi"/>
              </a:rPr>
              <a:t>Pre-commissioning RF site survey, mechanical installation, electrical readiness.</a:t>
            </a:r>
          </a:p>
          <a:p>
            <a:pPr marL="453834" lvl="1" indent="-226917" algn="l">
              <a:lnSpc>
                <a:spcPts val="2942"/>
              </a:lnSpc>
              <a:buFont typeface="Arial"/>
              <a:buChar char="•"/>
            </a:pPr>
            <a:r>
              <a:rPr lang="en-US" sz="2102">
                <a:solidFill>
                  <a:srgbClr val="000000"/>
                </a:solidFill>
                <a:latin typeface="Alatsi"/>
                <a:ea typeface="Alatsi"/>
                <a:cs typeface="Alatsi"/>
                <a:sym typeface="Alatsi"/>
              </a:rPr>
              <a:t>Mesh formation, device tagging, heartbeat configuration, and communication testing.</a:t>
            </a:r>
          </a:p>
          <a:p>
            <a:pPr marL="453834" lvl="1" indent="-226917" algn="l">
              <a:lnSpc>
                <a:spcPts val="2942"/>
              </a:lnSpc>
              <a:buFont typeface="Arial"/>
              <a:buChar char="•"/>
            </a:pPr>
            <a:r>
              <a:rPr lang="en-US" sz="2102">
                <a:solidFill>
                  <a:srgbClr val="000000"/>
                </a:solidFill>
                <a:latin typeface="Alatsi"/>
                <a:ea typeface="Alatsi"/>
                <a:cs typeface="Alatsi"/>
                <a:sym typeface="Alatsi"/>
              </a:rPr>
              <a:t>Functional testing with simulated alarms and validation of network self-healing.</a:t>
            </a:r>
          </a:p>
          <a:p>
            <a:pPr algn="l">
              <a:lnSpc>
                <a:spcPts val="3076"/>
              </a:lnSpc>
              <a:spcBef>
                <a:spcPct val="0"/>
              </a:spcBef>
            </a:pPr>
            <a:r>
              <a:rPr lang="en-US" sz="2197">
                <a:solidFill>
                  <a:srgbClr val="000000"/>
                </a:solidFill>
                <a:latin typeface="Alatsi"/>
                <a:ea typeface="Alatsi"/>
                <a:cs typeface="Alatsi"/>
                <a:sym typeface="Alatsi"/>
              </a:rPr>
              <a:t>4. </a:t>
            </a:r>
            <a:r>
              <a:rPr lang="en-US" sz="2197" u="sng">
                <a:solidFill>
                  <a:srgbClr val="000000"/>
                </a:solidFill>
                <a:latin typeface="Alatsi"/>
                <a:ea typeface="Alatsi"/>
                <a:cs typeface="Alatsi"/>
                <a:sym typeface="Alatsi"/>
              </a:rPr>
              <a:t>SCADA Integration</a:t>
            </a:r>
          </a:p>
          <a:p>
            <a:pPr marL="453834" lvl="1" indent="-226917" algn="l">
              <a:lnSpc>
                <a:spcPts val="2942"/>
              </a:lnSpc>
              <a:buFont typeface="Arial"/>
              <a:buChar char="•"/>
            </a:pPr>
            <a:r>
              <a:rPr lang="en-US" sz="2102">
                <a:solidFill>
                  <a:srgbClr val="000000"/>
                </a:solidFill>
                <a:latin typeface="Alatsi"/>
                <a:ea typeface="Alatsi"/>
                <a:cs typeface="Alatsi"/>
                <a:sym typeface="Alatsi"/>
              </a:rPr>
              <a:t>Data mapping and transfer from gateway to SCADA using Modbus TCP.</a:t>
            </a:r>
          </a:p>
          <a:p>
            <a:pPr marL="453834" lvl="1" indent="-226917" algn="l">
              <a:lnSpc>
                <a:spcPts val="2942"/>
              </a:lnSpc>
              <a:buFont typeface="Arial"/>
              <a:buChar char="•"/>
            </a:pPr>
            <a:r>
              <a:rPr lang="en-US" sz="2102">
                <a:solidFill>
                  <a:srgbClr val="000000"/>
                </a:solidFill>
                <a:latin typeface="Alatsi"/>
                <a:ea typeface="Alatsi"/>
                <a:cs typeface="Alatsi"/>
                <a:sym typeface="Alatsi"/>
              </a:rPr>
              <a:t>Validation of SCADA graphics, alarms, and diagnostics (Wonderware platform).</a:t>
            </a:r>
          </a:p>
          <a:p>
            <a:pPr algn="l">
              <a:lnSpc>
                <a:spcPts val="2942"/>
              </a:lnSpc>
              <a:spcBef>
                <a:spcPct val="0"/>
              </a:spcBef>
            </a:pPr>
            <a:r>
              <a:rPr lang="en-US" sz="2102">
                <a:solidFill>
                  <a:srgbClr val="000000"/>
                </a:solidFill>
                <a:latin typeface="Alatsi"/>
                <a:ea typeface="Alatsi"/>
                <a:cs typeface="Alatsi"/>
                <a:sym typeface="Alatsi"/>
              </a:rPr>
              <a:t>5. </a:t>
            </a:r>
            <a:r>
              <a:rPr lang="en-US" sz="2102" u="sng">
                <a:solidFill>
                  <a:srgbClr val="000000"/>
                </a:solidFill>
                <a:latin typeface="Alatsi"/>
                <a:ea typeface="Alatsi"/>
                <a:cs typeface="Alatsi"/>
                <a:sym typeface="Alatsi"/>
              </a:rPr>
              <a:t>Compliance &amp; Safety</a:t>
            </a:r>
          </a:p>
          <a:p>
            <a:pPr marL="453834" lvl="1" indent="-226917" algn="l">
              <a:lnSpc>
                <a:spcPts val="2942"/>
              </a:lnSpc>
              <a:buFont typeface="Arial"/>
              <a:buChar char="•"/>
            </a:pPr>
            <a:r>
              <a:rPr lang="en-US" sz="2102">
                <a:solidFill>
                  <a:srgbClr val="000000"/>
                </a:solidFill>
                <a:latin typeface="Alatsi"/>
                <a:ea typeface="Alatsi"/>
                <a:cs typeface="Alatsi"/>
                <a:sym typeface="Alatsi"/>
              </a:rPr>
              <a:t>Verification of compliance with SIS standards (IEC 61508, IEC 61511).</a:t>
            </a:r>
          </a:p>
          <a:p>
            <a:pPr marL="453834" lvl="1" indent="-226917" algn="l">
              <a:lnSpc>
                <a:spcPts val="2942"/>
              </a:lnSpc>
              <a:buFont typeface="Arial"/>
              <a:buChar char="•"/>
            </a:pPr>
            <a:r>
              <a:rPr lang="en-US" sz="2102">
                <a:solidFill>
                  <a:srgbClr val="000000"/>
                </a:solidFill>
                <a:latin typeface="Alatsi"/>
                <a:ea typeface="Alatsi"/>
                <a:cs typeface="Alatsi"/>
                <a:sym typeface="Alatsi"/>
              </a:rPr>
              <a:t>Ensuring ATEX/IECEx certifications for all field devices.</a:t>
            </a:r>
          </a:p>
          <a:p>
            <a:pPr algn="l">
              <a:lnSpc>
                <a:spcPts val="2942"/>
              </a:lnSpc>
              <a:spcBef>
                <a:spcPct val="0"/>
              </a:spcBef>
            </a:pPr>
            <a:r>
              <a:rPr lang="en-US" sz="2102">
                <a:solidFill>
                  <a:srgbClr val="000000"/>
                </a:solidFill>
                <a:latin typeface="Alatsi"/>
                <a:ea typeface="Alatsi"/>
                <a:cs typeface="Alatsi"/>
                <a:sym typeface="Alatsi"/>
              </a:rPr>
              <a:t>6. </a:t>
            </a:r>
            <a:r>
              <a:rPr lang="en-US" sz="2102" u="sng">
                <a:solidFill>
                  <a:srgbClr val="000000"/>
                </a:solidFill>
                <a:latin typeface="Alatsi"/>
                <a:ea typeface="Alatsi"/>
                <a:cs typeface="Alatsi"/>
                <a:sym typeface="Alatsi"/>
              </a:rPr>
              <a:t>Training &amp; Handover</a:t>
            </a:r>
          </a:p>
          <a:p>
            <a:pPr marL="453834" lvl="1" indent="-226917" algn="l">
              <a:lnSpc>
                <a:spcPts val="2942"/>
              </a:lnSpc>
              <a:buFont typeface="Arial"/>
              <a:buChar char="•"/>
            </a:pPr>
            <a:r>
              <a:rPr lang="en-US" sz="2102">
                <a:solidFill>
                  <a:srgbClr val="000000"/>
                </a:solidFill>
                <a:latin typeface="Alatsi"/>
                <a:ea typeface="Alatsi"/>
                <a:cs typeface="Alatsi"/>
                <a:sym typeface="Alatsi"/>
              </a:rPr>
              <a:t>Preparation of SOPs and training materials for operations &amp; maintenance teams.</a:t>
            </a:r>
          </a:p>
          <a:p>
            <a:pPr marL="453834" lvl="1" indent="-226917" algn="l">
              <a:lnSpc>
                <a:spcPts val="2942"/>
              </a:lnSpc>
              <a:buFont typeface="Arial"/>
              <a:buChar char="•"/>
            </a:pPr>
            <a:r>
              <a:rPr lang="en-US" sz="2102">
                <a:solidFill>
                  <a:srgbClr val="000000"/>
                </a:solidFill>
                <a:latin typeface="Alatsi"/>
                <a:ea typeface="Alatsi"/>
                <a:cs typeface="Alatsi"/>
                <a:sym typeface="Alatsi"/>
              </a:rPr>
              <a:t>Documentation of network diagrams, test reports, calibration records, and configuration backups.</a:t>
            </a:r>
          </a:p>
        </p:txBody>
      </p:sp>
      <p:sp>
        <p:nvSpPr>
          <p:cNvPr id="7" name="Freeform 7"/>
          <p:cNvSpPr/>
          <p:nvPr/>
        </p:nvSpPr>
        <p:spPr>
          <a:xfrm>
            <a:off x="12321258" y="5687077"/>
            <a:ext cx="5742032" cy="3828022"/>
          </a:xfrm>
          <a:custGeom>
            <a:avLst/>
            <a:gdLst/>
            <a:ahLst/>
            <a:cxnLst/>
            <a:rect l="l" t="t" r="r" b="b"/>
            <a:pathLst>
              <a:path w="5742032" h="3828022">
                <a:moveTo>
                  <a:pt x="0" y="0"/>
                </a:moveTo>
                <a:lnTo>
                  <a:pt x="5742033" y="0"/>
                </a:lnTo>
                <a:lnTo>
                  <a:pt x="5742033" y="3828022"/>
                </a:lnTo>
                <a:lnTo>
                  <a:pt x="0" y="3828022"/>
                </a:lnTo>
                <a:lnTo>
                  <a:pt x="0" y="0"/>
                </a:lnTo>
                <a:close/>
              </a:path>
            </a:pathLst>
          </a:custGeom>
          <a:blipFill>
            <a:blip r:embed="rId4"/>
            <a:stretch>
              <a:fillRect/>
            </a:stretch>
          </a:blipFill>
        </p:spPr>
      </p:sp>
      <p:sp>
        <p:nvSpPr>
          <p:cNvPr id="8" name="TextBox 8"/>
          <p:cNvSpPr txBox="1"/>
          <p:nvPr/>
        </p:nvSpPr>
        <p:spPr>
          <a:xfrm>
            <a:off x="16503729" y="529841"/>
            <a:ext cx="1559561" cy="589055"/>
          </a:xfrm>
          <a:prstGeom prst="rect">
            <a:avLst/>
          </a:prstGeom>
        </p:spPr>
        <p:txBody>
          <a:bodyPr wrap="square" lIns="0" tIns="0" rIns="0" bIns="0" rtlCol="0" anchor="t">
            <a:spAutoFit/>
          </a:bodyPr>
          <a:lstStyle/>
          <a:p>
            <a:pPr algn="ctr">
              <a:lnSpc>
                <a:spcPts val="4807"/>
              </a:lnSpc>
              <a:spcBef>
                <a:spcPct val="0"/>
              </a:spcBef>
            </a:pPr>
            <a:r>
              <a:rPr lang="en-US" sz="3433" dirty="0">
                <a:solidFill>
                  <a:srgbClr val="000000"/>
                </a:solidFill>
                <a:latin typeface="Alatsi"/>
                <a:ea typeface="Alatsi"/>
                <a:cs typeface="Alatsi"/>
                <a:sym typeface="Alatsi"/>
              </a:rPr>
              <a:t>RIL-JMD</a:t>
            </a:r>
          </a:p>
        </p:txBody>
      </p:sp>
      <p:sp>
        <p:nvSpPr>
          <p:cNvPr id="9" name="Freeform 9"/>
          <p:cNvSpPr/>
          <p:nvPr/>
        </p:nvSpPr>
        <p:spPr>
          <a:xfrm>
            <a:off x="0" y="0"/>
            <a:ext cx="1511523" cy="1193032"/>
          </a:xfrm>
          <a:custGeom>
            <a:avLst/>
            <a:gdLst/>
            <a:ahLst/>
            <a:cxnLst/>
            <a:rect l="l" t="t" r="r" b="b"/>
            <a:pathLst>
              <a:path w="1511523" h="1193032">
                <a:moveTo>
                  <a:pt x="0" y="0"/>
                </a:moveTo>
                <a:lnTo>
                  <a:pt x="1511523" y="0"/>
                </a:lnTo>
                <a:lnTo>
                  <a:pt x="1511523" y="1193032"/>
                </a:lnTo>
                <a:lnTo>
                  <a:pt x="0" y="1193032"/>
                </a:lnTo>
                <a:lnTo>
                  <a:pt x="0" y="0"/>
                </a:lnTo>
                <a:close/>
              </a:path>
            </a:pathLst>
          </a:custGeom>
          <a:blipFill>
            <a:blip r:embed="rId5"/>
            <a:stretch>
              <a:fillRect l="-25776" r="-18293"/>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195257"/>
            <a:chOff x="0" y="0"/>
            <a:chExt cx="4816593" cy="314800"/>
          </a:xfrm>
        </p:grpSpPr>
        <p:sp>
          <p:nvSpPr>
            <p:cNvPr id="3" name="Freeform 3"/>
            <p:cNvSpPr/>
            <p:nvPr/>
          </p:nvSpPr>
          <p:spPr>
            <a:xfrm>
              <a:off x="0" y="0"/>
              <a:ext cx="4816592" cy="314800"/>
            </a:xfrm>
            <a:custGeom>
              <a:avLst/>
              <a:gdLst/>
              <a:ahLst/>
              <a:cxnLst/>
              <a:rect l="l" t="t" r="r" b="b"/>
              <a:pathLst>
                <a:path w="4816592" h="314800">
                  <a:moveTo>
                    <a:pt x="0" y="0"/>
                  </a:moveTo>
                  <a:lnTo>
                    <a:pt x="4816592" y="0"/>
                  </a:lnTo>
                  <a:lnTo>
                    <a:pt x="4816592" y="314800"/>
                  </a:lnTo>
                  <a:lnTo>
                    <a:pt x="0" y="314800"/>
                  </a:lnTo>
                  <a:close/>
                </a:path>
              </a:pathLst>
            </a:custGeom>
            <a:solidFill>
              <a:srgbClr val="BFA160">
                <a:alpha val="80000"/>
              </a:srgbClr>
            </a:solidFill>
          </p:spPr>
        </p:sp>
        <p:sp>
          <p:nvSpPr>
            <p:cNvPr id="4" name="TextBox 4"/>
            <p:cNvSpPr txBox="1"/>
            <p:nvPr/>
          </p:nvSpPr>
          <p:spPr>
            <a:xfrm>
              <a:off x="0" y="-38100"/>
              <a:ext cx="4816593" cy="352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1511523" cy="1195257"/>
          </a:xfrm>
          <a:custGeom>
            <a:avLst/>
            <a:gdLst/>
            <a:ahLst/>
            <a:cxnLst/>
            <a:rect l="l" t="t" r="r" b="b"/>
            <a:pathLst>
              <a:path w="1511523" h="1195257">
                <a:moveTo>
                  <a:pt x="0" y="0"/>
                </a:moveTo>
                <a:lnTo>
                  <a:pt x="1511523" y="0"/>
                </a:lnTo>
                <a:lnTo>
                  <a:pt x="1511523" y="1195257"/>
                </a:lnTo>
                <a:lnTo>
                  <a:pt x="0" y="1195257"/>
                </a:lnTo>
                <a:lnTo>
                  <a:pt x="0" y="0"/>
                </a:lnTo>
                <a:close/>
              </a:path>
            </a:pathLst>
          </a:custGeom>
          <a:blipFill>
            <a:blip r:embed="rId2"/>
            <a:stretch>
              <a:fillRect l="-25917" r="-18420"/>
            </a:stretch>
          </a:blipFill>
        </p:spPr>
      </p:sp>
      <p:sp>
        <p:nvSpPr>
          <p:cNvPr id="6" name="Freeform 6"/>
          <p:cNvSpPr/>
          <p:nvPr/>
        </p:nvSpPr>
        <p:spPr>
          <a:xfrm>
            <a:off x="14681470" y="0"/>
            <a:ext cx="1193032" cy="1193032"/>
          </a:xfrm>
          <a:custGeom>
            <a:avLst/>
            <a:gdLst/>
            <a:ahLst/>
            <a:cxnLst/>
            <a:rect l="l" t="t" r="r" b="b"/>
            <a:pathLst>
              <a:path w="1193032" h="1193032">
                <a:moveTo>
                  <a:pt x="0" y="0"/>
                </a:moveTo>
                <a:lnTo>
                  <a:pt x="1193032" y="0"/>
                </a:lnTo>
                <a:lnTo>
                  <a:pt x="1193032" y="1193032"/>
                </a:lnTo>
                <a:lnTo>
                  <a:pt x="0" y="1193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67173" y="1138107"/>
            <a:ext cx="18220827" cy="8578208"/>
          </a:xfrm>
          <a:prstGeom prst="rect">
            <a:avLst/>
          </a:prstGeom>
        </p:spPr>
        <p:txBody>
          <a:bodyPr lIns="0" tIns="0" rIns="0" bIns="0" rtlCol="0" anchor="t">
            <a:spAutoFit/>
          </a:bodyPr>
          <a:lstStyle/>
          <a:p>
            <a:pPr algn="ctr">
              <a:lnSpc>
                <a:spcPts val="4133"/>
              </a:lnSpc>
              <a:spcBef>
                <a:spcPct val="0"/>
              </a:spcBef>
            </a:pPr>
            <a:r>
              <a:rPr lang="en-US" sz="2952" u="sng">
                <a:solidFill>
                  <a:srgbClr val="000000"/>
                </a:solidFill>
                <a:latin typeface="Alatsi"/>
                <a:ea typeface="Alatsi"/>
                <a:cs typeface="Alatsi"/>
                <a:sym typeface="Alatsi"/>
              </a:rPr>
              <a:t>1. Introduction</a:t>
            </a:r>
          </a:p>
          <a:p>
            <a:pPr algn="ctr">
              <a:lnSpc>
                <a:spcPts val="3296"/>
              </a:lnSpc>
              <a:spcBef>
                <a:spcPct val="0"/>
              </a:spcBef>
            </a:pPr>
            <a:r>
              <a:rPr lang="en-US" sz="2354">
                <a:solidFill>
                  <a:srgbClr val="000000"/>
                </a:solidFill>
                <a:latin typeface="Alatsi"/>
                <a:ea typeface="Alatsi"/>
                <a:cs typeface="Alatsi"/>
                <a:sym typeface="Alatsi"/>
              </a:rPr>
              <a:t>The Fire &amp; Gas Detection System (F&amp;G System) at DTA is a critical safety infrastructure designed to provide early detection and warning for fire incidents and gas leaks. The system ensures operational safety, asset protection, and personnel safety by using a combination of addressable and non-addressable detectors monitored through a SCADA interface.</a:t>
            </a:r>
          </a:p>
          <a:p>
            <a:pPr algn="l">
              <a:lnSpc>
                <a:spcPts val="3854"/>
              </a:lnSpc>
              <a:spcBef>
                <a:spcPct val="0"/>
              </a:spcBef>
            </a:pPr>
            <a:r>
              <a:rPr lang="en-US" sz="2753" u="sng">
                <a:solidFill>
                  <a:srgbClr val="000000"/>
                </a:solidFill>
                <a:latin typeface="Alatsi"/>
                <a:ea typeface="Alatsi"/>
                <a:cs typeface="Alatsi"/>
                <a:sym typeface="Alatsi"/>
              </a:rPr>
              <a:t>2. System Suppliers and Architecture</a:t>
            </a:r>
          </a:p>
          <a:p>
            <a:pPr marL="508405" lvl="1" indent="-254202" algn="l">
              <a:lnSpc>
                <a:spcPts val="3296"/>
              </a:lnSpc>
              <a:buFont typeface="Arial"/>
              <a:buChar char="•"/>
            </a:pPr>
            <a:r>
              <a:rPr lang="en-US" sz="2354">
                <a:solidFill>
                  <a:srgbClr val="000000"/>
                </a:solidFill>
                <a:latin typeface="Alatsi"/>
                <a:ea typeface="Alatsi"/>
                <a:cs typeface="Alatsi"/>
                <a:sym typeface="Alatsi"/>
              </a:rPr>
              <a:t>DTA Phase (1998): Tyco (now Johnson Controls)</a:t>
            </a:r>
          </a:p>
          <a:p>
            <a:pPr marL="508405" lvl="1" indent="-254202" algn="l">
              <a:lnSpc>
                <a:spcPts val="3296"/>
              </a:lnSpc>
              <a:buFont typeface="Arial"/>
              <a:buChar char="•"/>
            </a:pPr>
            <a:r>
              <a:rPr lang="en-US" sz="2354">
                <a:solidFill>
                  <a:srgbClr val="000000"/>
                </a:solidFill>
                <a:latin typeface="Alatsi"/>
                <a:ea typeface="Alatsi"/>
                <a:cs typeface="Alatsi"/>
                <a:sym typeface="Alatsi"/>
              </a:rPr>
              <a:t>SEZ and J3 Phases: Honeywell</a:t>
            </a:r>
          </a:p>
          <a:p>
            <a:pPr marL="508405" lvl="1" indent="-254202" algn="l">
              <a:lnSpc>
                <a:spcPts val="3296"/>
              </a:lnSpc>
              <a:buFont typeface="Arial"/>
              <a:buChar char="•"/>
            </a:pPr>
            <a:r>
              <a:rPr lang="en-US" sz="2354">
                <a:solidFill>
                  <a:srgbClr val="000000"/>
                </a:solidFill>
                <a:latin typeface="Alatsi"/>
                <a:ea typeface="Alatsi"/>
                <a:cs typeface="Alatsi"/>
                <a:sym typeface="Alatsi"/>
              </a:rPr>
              <a:t>Front-end Upgrade (2014): Wonderware SCADA by Schneider</a:t>
            </a:r>
          </a:p>
          <a:p>
            <a:pPr marL="508405" lvl="1" indent="-254202" algn="l">
              <a:lnSpc>
                <a:spcPts val="3296"/>
              </a:lnSpc>
              <a:buFont typeface="Arial"/>
              <a:buChar char="•"/>
            </a:pPr>
            <a:r>
              <a:rPr lang="en-US" sz="2354">
                <a:solidFill>
                  <a:srgbClr val="000000"/>
                </a:solidFill>
                <a:latin typeface="Alatsi"/>
                <a:ea typeface="Alatsi"/>
                <a:cs typeface="Alatsi"/>
                <a:sym typeface="Alatsi"/>
              </a:rPr>
              <a:t>Controllers: MINERVA 80, ELTEK</a:t>
            </a:r>
          </a:p>
          <a:p>
            <a:pPr marL="508405" lvl="1" indent="-254202" algn="l">
              <a:lnSpc>
                <a:spcPts val="3296"/>
              </a:lnSpc>
              <a:buFont typeface="Arial"/>
              <a:buChar char="•"/>
            </a:pPr>
            <a:r>
              <a:rPr lang="en-US" sz="2354">
                <a:solidFill>
                  <a:srgbClr val="000000"/>
                </a:solidFill>
                <a:latin typeface="Alatsi"/>
                <a:ea typeface="Alatsi"/>
                <a:cs typeface="Alatsi"/>
                <a:sym typeface="Alatsi"/>
              </a:rPr>
              <a:t>System Type: Mix of addressable (loop-based) and non-addressable (point-to-point) detectors</a:t>
            </a:r>
          </a:p>
          <a:p>
            <a:pPr marL="508405" lvl="1" indent="-254202" algn="l">
              <a:lnSpc>
                <a:spcPts val="3296"/>
              </a:lnSpc>
              <a:buFont typeface="Arial"/>
              <a:buChar char="•"/>
            </a:pPr>
            <a:r>
              <a:rPr lang="en-US" sz="2354">
                <a:solidFill>
                  <a:srgbClr val="000000"/>
                </a:solidFill>
                <a:latin typeface="Alatsi"/>
                <a:ea typeface="Alatsi"/>
                <a:cs typeface="Alatsi"/>
                <a:sym typeface="Alatsi"/>
              </a:rPr>
              <a:t>Protocol: Ethernet with fiber-optic backbone</a:t>
            </a:r>
          </a:p>
          <a:p>
            <a:pPr algn="l">
              <a:lnSpc>
                <a:spcPts val="3854"/>
              </a:lnSpc>
              <a:spcBef>
                <a:spcPct val="0"/>
              </a:spcBef>
            </a:pPr>
            <a:r>
              <a:rPr lang="en-US" sz="2753" u="sng">
                <a:solidFill>
                  <a:srgbClr val="000000"/>
                </a:solidFill>
                <a:latin typeface="Alatsi"/>
                <a:ea typeface="Alatsi"/>
                <a:cs typeface="Alatsi"/>
                <a:sym typeface="Alatsi"/>
              </a:rPr>
              <a:t>3. Addressable and Non-Addressable Devices</a:t>
            </a:r>
          </a:p>
          <a:p>
            <a:pPr algn="l">
              <a:lnSpc>
                <a:spcPts val="3296"/>
              </a:lnSpc>
              <a:spcBef>
                <a:spcPct val="0"/>
              </a:spcBef>
            </a:pPr>
            <a:r>
              <a:rPr lang="en-US" sz="2354" u="sng">
                <a:solidFill>
                  <a:srgbClr val="000000"/>
                </a:solidFill>
                <a:latin typeface="Alatsi"/>
                <a:ea typeface="Alatsi"/>
                <a:cs typeface="Alatsi"/>
                <a:sym typeface="Alatsi"/>
              </a:rPr>
              <a:t>Addressable Devices:</a:t>
            </a:r>
          </a:p>
          <a:p>
            <a:pPr marL="508405" lvl="1" indent="-254202" algn="l">
              <a:lnSpc>
                <a:spcPts val="3296"/>
              </a:lnSpc>
              <a:buFont typeface="Arial"/>
              <a:buChar char="•"/>
            </a:pPr>
            <a:r>
              <a:rPr lang="en-US" sz="2354">
                <a:solidFill>
                  <a:srgbClr val="000000"/>
                </a:solidFill>
                <a:latin typeface="Alatsi"/>
                <a:ea typeface="Alatsi"/>
                <a:cs typeface="Alatsi"/>
                <a:sym typeface="Alatsi"/>
              </a:rPr>
              <a:t>Connected via MINERVA 80/ELTEK Controllers</a:t>
            </a:r>
          </a:p>
          <a:p>
            <a:pPr marL="508405" lvl="1" indent="-254202" algn="l">
              <a:lnSpc>
                <a:spcPts val="3296"/>
              </a:lnSpc>
              <a:buFont typeface="Arial"/>
              <a:buChar char="•"/>
            </a:pPr>
            <a:r>
              <a:rPr lang="en-US" sz="2354">
                <a:solidFill>
                  <a:srgbClr val="000000"/>
                </a:solidFill>
                <a:latin typeface="Alatsi"/>
                <a:ea typeface="Alatsi"/>
                <a:cs typeface="Alatsi"/>
                <a:sym typeface="Alatsi"/>
              </a:rPr>
              <a:t>Loop-based structure with up to 10 loops per controller</a:t>
            </a:r>
          </a:p>
          <a:p>
            <a:pPr marL="508405" lvl="1" indent="-254202" algn="l">
              <a:lnSpc>
                <a:spcPts val="3296"/>
              </a:lnSpc>
              <a:buFont typeface="Arial"/>
              <a:buChar char="•"/>
            </a:pPr>
            <a:r>
              <a:rPr lang="en-US" sz="2354">
                <a:solidFill>
                  <a:srgbClr val="000000"/>
                </a:solidFill>
                <a:latin typeface="Alatsi"/>
                <a:ea typeface="Alatsi"/>
                <a:cs typeface="Alatsi"/>
                <a:sym typeface="Alatsi"/>
              </a:rPr>
              <a:t>Each loop supports 99 devices</a:t>
            </a:r>
          </a:p>
          <a:p>
            <a:pPr marL="508405" lvl="1" indent="-254202" algn="l">
              <a:lnSpc>
                <a:spcPts val="3296"/>
              </a:lnSpc>
              <a:buFont typeface="Arial"/>
              <a:buChar char="•"/>
            </a:pPr>
            <a:r>
              <a:rPr lang="en-US" sz="2354">
                <a:solidFill>
                  <a:srgbClr val="000000"/>
                </a:solidFill>
                <a:latin typeface="Alatsi"/>
                <a:ea typeface="Alatsi"/>
                <a:cs typeface="Alatsi"/>
                <a:sym typeface="Alatsi"/>
              </a:rPr>
              <a:t>Devices: DSO, DSI, DFI, DMC, DSM</a:t>
            </a:r>
          </a:p>
          <a:p>
            <a:pPr algn="l">
              <a:lnSpc>
                <a:spcPts val="3296"/>
              </a:lnSpc>
              <a:spcBef>
                <a:spcPct val="0"/>
              </a:spcBef>
            </a:pPr>
            <a:r>
              <a:rPr lang="en-US" sz="2354" u="sng">
                <a:solidFill>
                  <a:srgbClr val="000000"/>
                </a:solidFill>
                <a:latin typeface="Alatsi"/>
                <a:ea typeface="Alatsi"/>
                <a:cs typeface="Alatsi"/>
                <a:sym typeface="Alatsi"/>
              </a:rPr>
              <a:t>Non-Addressable Devices:</a:t>
            </a:r>
          </a:p>
          <a:p>
            <a:pPr marL="508405" lvl="1" indent="-254202" algn="l">
              <a:lnSpc>
                <a:spcPts val="3296"/>
              </a:lnSpc>
              <a:buFont typeface="Arial"/>
              <a:buChar char="•"/>
            </a:pPr>
            <a:r>
              <a:rPr lang="en-US" sz="2354">
                <a:solidFill>
                  <a:srgbClr val="000000"/>
                </a:solidFill>
                <a:latin typeface="Alatsi"/>
                <a:ea typeface="Alatsi"/>
                <a:cs typeface="Alatsi"/>
                <a:sym typeface="Alatsi"/>
              </a:rPr>
              <a:t>Directly connected to PLC I/O</a:t>
            </a:r>
          </a:p>
          <a:p>
            <a:pPr marL="508405" lvl="1" indent="-254202" algn="l">
              <a:lnSpc>
                <a:spcPts val="3296"/>
              </a:lnSpc>
              <a:buFont typeface="Arial"/>
              <a:buChar char="•"/>
            </a:pPr>
            <a:r>
              <a:rPr lang="en-US" sz="2354">
                <a:solidFill>
                  <a:srgbClr val="000000"/>
                </a:solidFill>
                <a:latin typeface="Alatsi"/>
                <a:ea typeface="Alatsi"/>
                <a:cs typeface="Alatsi"/>
                <a:sym typeface="Alatsi"/>
              </a:rPr>
              <a:t>Devices: DGT, DGC, DGH, DHR, DFX, DGX</a:t>
            </a:r>
          </a:p>
        </p:txBody>
      </p:sp>
      <p:sp>
        <p:nvSpPr>
          <p:cNvPr id="8" name="Freeform 8"/>
          <p:cNvSpPr/>
          <p:nvPr/>
        </p:nvSpPr>
        <p:spPr>
          <a:xfrm>
            <a:off x="12225840" y="5740380"/>
            <a:ext cx="6062160" cy="4546620"/>
          </a:xfrm>
          <a:custGeom>
            <a:avLst/>
            <a:gdLst/>
            <a:ahLst/>
            <a:cxnLst/>
            <a:rect l="l" t="t" r="r" b="b"/>
            <a:pathLst>
              <a:path w="6062160" h="4546620">
                <a:moveTo>
                  <a:pt x="0" y="0"/>
                </a:moveTo>
                <a:lnTo>
                  <a:pt x="6062160" y="0"/>
                </a:lnTo>
                <a:lnTo>
                  <a:pt x="6062160" y="4546620"/>
                </a:lnTo>
                <a:lnTo>
                  <a:pt x="0" y="4546620"/>
                </a:lnTo>
                <a:lnTo>
                  <a:pt x="0" y="0"/>
                </a:lnTo>
                <a:close/>
              </a:path>
            </a:pathLst>
          </a:custGeom>
          <a:blipFill>
            <a:blip r:embed="rId5"/>
            <a:stretch>
              <a:fillRect/>
            </a:stretch>
          </a:blipFill>
        </p:spPr>
      </p:sp>
      <p:sp>
        <p:nvSpPr>
          <p:cNvPr id="9" name="TextBox 9"/>
          <p:cNvSpPr txBox="1"/>
          <p:nvPr/>
        </p:nvSpPr>
        <p:spPr>
          <a:xfrm>
            <a:off x="16503729" y="529841"/>
            <a:ext cx="1631871" cy="589055"/>
          </a:xfrm>
          <a:prstGeom prst="rect">
            <a:avLst/>
          </a:prstGeom>
        </p:spPr>
        <p:txBody>
          <a:bodyPr wrap="square" lIns="0" tIns="0" rIns="0" bIns="0" rtlCol="0" anchor="t">
            <a:spAutoFit/>
          </a:bodyPr>
          <a:lstStyle/>
          <a:p>
            <a:pPr algn="ctr">
              <a:lnSpc>
                <a:spcPts val="4807"/>
              </a:lnSpc>
              <a:spcBef>
                <a:spcPct val="0"/>
              </a:spcBef>
            </a:pPr>
            <a:r>
              <a:rPr lang="en-US" sz="3433" dirty="0">
                <a:solidFill>
                  <a:srgbClr val="000000"/>
                </a:solidFill>
                <a:latin typeface="Alatsi"/>
                <a:ea typeface="Alatsi"/>
                <a:cs typeface="Alatsi"/>
                <a:sym typeface="Alatsi"/>
              </a:rPr>
              <a:t>RIL-JMD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195257"/>
            <a:chOff x="0" y="0"/>
            <a:chExt cx="4816593" cy="314800"/>
          </a:xfrm>
        </p:grpSpPr>
        <p:sp>
          <p:nvSpPr>
            <p:cNvPr id="3" name="Freeform 3"/>
            <p:cNvSpPr/>
            <p:nvPr/>
          </p:nvSpPr>
          <p:spPr>
            <a:xfrm>
              <a:off x="0" y="0"/>
              <a:ext cx="4816592" cy="314800"/>
            </a:xfrm>
            <a:custGeom>
              <a:avLst/>
              <a:gdLst/>
              <a:ahLst/>
              <a:cxnLst/>
              <a:rect l="l" t="t" r="r" b="b"/>
              <a:pathLst>
                <a:path w="4816592" h="314800">
                  <a:moveTo>
                    <a:pt x="0" y="0"/>
                  </a:moveTo>
                  <a:lnTo>
                    <a:pt x="4816592" y="0"/>
                  </a:lnTo>
                  <a:lnTo>
                    <a:pt x="4816592" y="314800"/>
                  </a:lnTo>
                  <a:lnTo>
                    <a:pt x="0" y="314800"/>
                  </a:lnTo>
                  <a:close/>
                </a:path>
              </a:pathLst>
            </a:custGeom>
            <a:solidFill>
              <a:srgbClr val="BFA160">
                <a:alpha val="80000"/>
              </a:srgbClr>
            </a:solidFill>
          </p:spPr>
        </p:sp>
        <p:sp>
          <p:nvSpPr>
            <p:cNvPr id="4" name="TextBox 4"/>
            <p:cNvSpPr txBox="1"/>
            <p:nvPr/>
          </p:nvSpPr>
          <p:spPr>
            <a:xfrm>
              <a:off x="0" y="-38100"/>
              <a:ext cx="4816593" cy="352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1511523" cy="1195257"/>
          </a:xfrm>
          <a:custGeom>
            <a:avLst/>
            <a:gdLst/>
            <a:ahLst/>
            <a:cxnLst/>
            <a:rect l="l" t="t" r="r" b="b"/>
            <a:pathLst>
              <a:path w="1511523" h="1195257">
                <a:moveTo>
                  <a:pt x="0" y="0"/>
                </a:moveTo>
                <a:lnTo>
                  <a:pt x="1511523" y="0"/>
                </a:lnTo>
                <a:lnTo>
                  <a:pt x="1511523" y="1195257"/>
                </a:lnTo>
                <a:lnTo>
                  <a:pt x="0" y="1195257"/>
                </a:lnTo>
                <a:lnTo>
                  <a:pt x="0" y="0"/>
                </a:lnTo>
                <a:close/>
              </a:path>
            </a:pathLst>
          </a:custGeom>
          <a:blipFill>
            <a:blip r:embed="rId2"/>
            <a:stretch>
              <a:fillRect l="-25917" r="-18420"/>
            </a:stretch>
          </a:blipFill>
        </p:spPr>
      </p:sp>
      <p:sp>
        <p:nvSpPr>
          <p:cNvPr id="6" name="Freeform 6"/>
          <p:cNvSpPr/>
          <p:nvPr/>
        </p:nvSpPr>
        <p:spPr>
          <a:xfrm>
            <a:off x="14681470" y="0"/>
            <a:ext cx="1193032" cy="1193032"/>
          </a:xfrm>
          <a:custGeom>
            <a:avLst/>
            <a:gdLst/>
            <a:ahLst/>
            <a:cxnLst/>
            <a:rect l="l" t="t" r="r" b="b"/>
            <a:pathLst>
              <a:path w="1193032" h="1193032">
                <a:moveTo>
                  <a:pt x="0" y="0"/>
                </a:moveTo>
                <a:lnTo>
                  <a:pt x="1193032" y="0"/>
                </a:lnTo>
                <a:lnTo>
                  <a:pt x="1193032" y="1193032"/>
                </a:lnTo>
                <a:lnTo>
                  <a:pt x="0" y="1193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0" y="1162352"/>
            <a:ext cx="14421142" cy="9124648"/>
          </a:xfrm>
          <a:prstGeom prst="rect">
            <a:avLst/>
          </a:prstGeom>
        </p:spPr>
        <p:txBody>
          <a:bodyPr lIns="0" tIns="0" rIns="0" bIns="0" rtlCol="0" anchor="t">
            <a:spAutoFit/>
          </a:bodyPr>
          <a:lstStyle/>
          <a:p>
            <a:pPr algn="ctr">
              <a:lnSpc>
                <a:spcPts val="2537"/>
              </a:lnSpc>
            </a:pPr>
            <a:r>
              <a:rPr lang="en-US" sz="1812" u="sng">
                <a:solidFill>
                  <a:srgbClr val="000000"/>
                </a:solidFill>
                <a:latin typeface="Alatsi"/>
                <a:ea typeface="Alatsi"/>
                <a:cs typeface="Alatsi"/>
                <a:sym typeface="Alatsi"/>
              </a:rPr>
              <a:t>4. Detector Inventory Summary</a:t>
            </a:r>
          </a:p>
          <a:p>
            <a:pPr marL="289230" lvl="1" indent="-144615" algn="l">
              <a:lnSpc>
                <a:spcPts val="1875"/>
              </a:lnSpc>
              <a:buFont typeface="Arial"/>
              <a:buChar char="•"/>
            </a:pPr>
            <a:r>
              <a:rPr lang="en-US" sz="1339">
                <a:solidFill>
                  <a:srgbClr val="000000"/>
                </a:solidFill>
                <a:latin typeface="Alatsi"/>
                <a:ea typeface="Alatsi"/>
                <a:cs typeface="Alatsi"/>
                <a:sym typeface="Alatsi"/>
              </a:rPr>
              <a:t>Manual Call Points (DMC) – 2590 units, Thorn/Apollo</a:t>
            </a:r>
          </a:p>
          <a:p>
            <a:pPr marL="311476" lvl="1" indent="-155738" algn="l">
              <a:lnSpc>
                <a:spcPts val="2019"/>
              </a:lnSpc>
              <a:buFont typeface="Arial"/>
              <a:buChar char="•"/>
            </a:pPr>
            <a:r>
              <a:rPr lang="en-US" sz="1442">
                <a:solidFill>
                  <a:srgbClr val="000000"/>
                </a:solidFill>
                <a:latin typeface="Alatsi"/>
                <a:ea typeface="Alatsi"/>
                <a:cs typeface="Alatsi"/>
                <a:sym typeface="Alatsi"/>
              </a:rPr>
              <a:t>Optical Smoke Detectors (DSO) – 2958 units, Thorn/Apollo</a:t>
            </a:r>
          </a:p>
          <a:p>
            <a:pPr marL="311476" lvl="1" indent="-155738" algn="l">
              <a:lnSpc>
                <a:spcPts val="2019"/>
              </a:lnSpc>
              <a:buFont typeface="Arial"/>
              <a:buChar char="•"/>
            </a:pPr>
            <a:r>
              <a:rPr lang="en-US" sz="1442">
                <a:solidFill>
                  <a:srgbClr val="000000"/>
                </a:solidFill>
                <a:latin typeface="Alatsi"/>
                <a:ea typeface="Alatsi"/>
                <a:cs typeface="Alatsi"/>
                <a:sym typeface="Alatsi"/>
              </a:rPr>
              <a:t>Ionization Smoke Detectors (DSI) – 1400 units, Thorn/Apollo</a:t>
            </a:r>
          </a:p>
          <a:p>
            <a:pPr marL="311476" lvl="1" indent="-155738" algn="l">
              <a:lnSpc>
                <a:spcPts val="2019"/>
              </a:lnSpc>
              <a:buFont typeface="Arial"/>
              <a:buChar char="•"/>
            </a:pPr>
            <a:r>
              <a:rPr lang="en-US" sz="1442">
                <a:solidFill>
                  <a:srgbClr val="000000"/>
                </a:solidFill>
                <a:latin typeface="Alatsi"/>
                <a:ea typeface="Alatsi"/>
                <a:cs typeface="Alatsi"/>
                <a:sym typeface="Alatsi"/>
              </a:rPr>
              <a:t>Multisensor Smoke Detectors (DSM) – 421 units, Apollo/Tyco</a:t>
            </a:r>
          </a:p>
          <a:p>
            <a:pPr marL="311476" lvl="1" indent="-155738" algn="l">
              <a:lnSpc>
                <a:spcPts val="2019"/>
              </a:lnSpc>
              <a:buFont typeface="Arial"/>
              <a:buChar char="•"/>
            </a:pPr>
            <a:r>
              <a:rPr lang="en-US" sz="1442">
                <a:solidFill>
                  <a:srgbClr val="000000"/>
                </a:solidFill>
                <a:latin typeface="Alatsi"/>
                <a:ea typeface="Alatsi"/>
                <a:cs typeface="Alatsi"/>
                <a:sym typeface="Alatsi"/>
              </a:rPr>
              <a:t>Rate of Rise Heat Detectors (DHR) – 204 units, Apollo/Thorn</a:t>
            </a:r>
          </a:p>
          <a:p>
            <a:pPr marL="311476" lvl="1" indent="-155738" algn="l">
              <a:lnSpc>
                <a:spcPts val="2019"/>
              </a:lnSpc>
              <a:buFont typeface="Arial"/>
              <a:buChar char="•"/>
            </a:pPr>
            <a:r>
              <a:rPr lang="en-US" sz="1442">
                <a:solidFill>
                  <a:srgbClr val="000000"/>
                </a:solidFill>
                <a:latin typeface="Alatsi"/>
                <a:ea typeface="Alatsi"/>
                <a:cs typeface="Alatsi"/>
                <a:sym typeface="Alatsi"/>
              </a:rPr>
              <a:t>Linear Heat Detectors (DHE) – 239 units, Kidde</a:t>
            </a:r>
          </a:p>
          <a:p>
            <a:pPr marL="311476" lvl="1" indent="-155738" algn="l">
              <a:lnSpc>
                <a:spcPts val="2019"/>
              </a:lnSpc>
              <a:buFont typeface="Arial"/>
              <a:buChar char="•"/>
            </a:pPr>
            <a:r>
              <a:rPr lang="en-US" sz="1442">
                <a:solidFill>
                  <a:srgbClr val="000000"/>
                </a:solidFill>
                <a:latin typeface="Alatsi"/>
                <a:ea typeface="Alatsi"/>
                <a:cs typeface="Alatsi"/>
                <a:sym typeface="Alatsi"/>
              </a:rPr>
              <a:t>IR Flame Detectors (DFI) – 576 units, Thorn/Spectrex</a:t>
            </a:r>
          </a:p>
          <a:p>
            <a:pPr marL="311476" lvl="1" indent="-155738" algn="l">
              <a:lnSpc>
                <a:spcPts val="2019"/>
              </a:lnSpc>
              <a:buFont typeface="Arial"/>
              <a:buChar char="•"/>
            </a:pPr>
            <a:r>
              <a:rPr lang="en-US" sz="1442">
                <a:solidFill>
                  <a:srgbClr val="000000"/>
                </a:solidFill>
                <a:latin typeface="Alatsi"/>
                <a:ea typeface="Alatsi"/>
                <a:cs typeface="Alatsi"/>
                <a:sym typeface="Alatsi"/>
              </a:rPr>
              <a:t>UV/IR Flame Detectors (DFX) – 152 units, Detronics/Spectrex</a:t>
            </a:r>
          </a:p>
          <a:p>
            <a:pPr marL="311476" lvl="1" indent="-155738" algn="l">
              <a:lnSpc>
                <a:spcPts val="2019"/>
              </a:lnSpc>
              <a:buFont typeface="Arial"/>
              <a:buChar char="•"/>
            </a:pPr>
            <a:r>
              <a:rPr lang="en-US" sz="1442">
                <a:solidFill>
                  <a:srgbClr val="000000"/>
                </a:solidFill>
                <a:latin typeface="Alatsi"/>
                <a:ea typeface="Alatsi"/>
                <a:cs typeface="Alatsi"/>
                <a:sym typeface="Alatsi"/>
              </a:rPr>
              <a:t>Toxic Gas Detectors (DGT) – 636 units, Crowcon/Draeger/Honeywell</a:t>
            </a:r>
          </a:p>
          <a:p>
            <a:pPr marL="311476" lvl="1" indent="-155738" algn="l">
              <a:lnSpc>
                <a:spcPts val="2019"/>
              </a:lnSpc>
              <a:buFont typeface="Arial"/>
              <a:buChar char="•"/>
            </a:pPr>
            <a:r>
              <a:rPr lang="en-US" sz="1442">
                <a:solidFill>
                  <a:srgbClr val="000000"/>
                </a:solidFill>
                <a:latin typeface="Alatsi"/>
                <a:ea typeface="Alatsi"/>
                <a:cs typeface="Alatsi"/>
                <a:sym typeface="Alatsi"/>
              </a:rPr>
              <a:t>Combustible Gas Detectors (DGC) – 1615 units, Honeywell</a:t>
            </a:r>
          </a:p>
          <a:p>
            <a:pPr marL="311476" lvl="1" indent="-155738" algn="l">
              <a:lnSpc>
                <a:spcPts val="2019"/>
              </a:lnSpc>
              <a:buFont typeface="Arial"/>
              <a:buChar char="•"/>
            </a:pPr>
            <a:r>
              <a:rPr lang="en-US" sz="1442">
                <a:solidFill>
                  <a:srgbClr val="000000"/>
                </a:solidFill>
                <a:latin typeface="Alatsi"/>
                <a:ea typeface="Alatsi"/>
                <a:cs typeface="Alatsi"/>
                <a:sym typeface="Alatsi"/>
              </a:rPr>
              <a:t>Hydrogen Gas Detectors (DGH) – 271 units, Honeywell</a:t>
            </a:r>
          </a:p>
          <a:p>
            <a:pPr marL="311476" lvl="1" indent="-155738" algn="l">
              <a:lnSpc>
                <a:spcPts val="2019"/>
              </a:lnSpc>
              <a:buFont typeface="Arial"/>
              <a:buChar char="•"/>
            </a:pPr>
            <a:r>
              <a:rPr lang="en-US" sz="1442">
                <a:solidFill>
                  <a:srgbClr val="000000"/>
                </a:solidFill>
                <a:latin typeface="Alatsi"/>
                <a:ea typeface="Alatsi"/>
                <a:cs typeface="Alatsi"/>
                <a:sym typeface="Alatsi"/>
              </a:rPr>
              <a:t>Open Path Gas Detectors (DGX) – 76 units, Zellweger/Spectrex</a:t>
            </a:r>
          </a:p>
          <a:p>
            <a:pPr algn="ctr">
              <a:lnSpc>
                <a:spcPts val="1743"/>
              </a:lnSpc>
            </a:pPr>
            <a:endParaRPr lang="en-US" sz="1442">
              <a:solidFill>
                <a:srgbClr val="000000"/>
              </a:solidFill>
              <a:latin typeface="Alatsi"/>
              <a:ea typeface="Alatsi"/>
              <a:cs typeface="Alatsi"/>
              <a:sym typeface="Alatsi"/>
            </a:endParaRPr>
          </a:p>
          <a:p>
            <a:pPr algn="ctr">
              <a:lnSpc>
                <a:spcPts val="2571"/>
              </a:lnSpc>
            </a:pPr>
            <a:r>
              <a:rPr lang="en-US" sz="1836" u="sng">
                <a:solidFill>
                  <a:srgbClr val="000000"/>
                </a:solidFill>
                <a:latin typeface="Alatsi"/>
                <a:ea typeface="Alatsi"/>
                <a:cs typeface="Alatsi"/>
                <a:sym typeface="Alatsi"/>
              </a:rPr>
              <a:t>5. Detectors Working Principle</a:t>
            </a:r>
          </a:p>
          <a:p>
            <a:pPr algn="ctr">
              <a:lnSpc>
                <a:spcPts val="2571"/>
              </a:lnSpc>
            </a:pPr>
            <a:endParaRPr lang="en-US" sz="1836" u="sng">
              <a:solidFill>
                <a:srgbClr val="000000"/>
              </a:solidFill>
              <a:latin typeface="Alatsi"/>
              <a:ea typeface="Alatsi"/>
              <a:cs typeface="Alatsi"/>
              <a:sym typeface="Alatsi"/>
            </a:endParaRPr>
          </a:p>
          <a:p>
            <a:pPr marL="327486" lvl="1" indent="-163743" algn="l">
              <a:lnSpc>
                <a:spcPts val="2123"/>
              </a:lnSpc>
              <a:buFont typeface="Arial"/>
              <a:buChar char="•"/>
            </a:pPr>
            <a:r>
              <a:rPr lang="en-US" sz="1516" u="sng">
                <a:solidFill>
                  <a:srgbClr val="000000"/>
                </a:solidFill>
                <a:latin typeface="Alatsi"/>
                <a:ea typeface="Alatsi"/>
                <a:cs typeface="Alatsi"/>
                <a:sym typeface="Alatsi"/>
              </a:rPr>
              <a:t>Manual Call Point (DMC)</a:t>
            </a:r>
            <a:r>
              <a:rPr lang="en-US" sz="1516">
                <a:solidFill>
                  <a:srgbClr val="000000"/>
                </a:solidFill>
                <a:latin typeface="Alatsi"/>
                <a:ea typeface="Alatsi"/>
                <a:cs typeface="Alatsi"/>
                <a:sym typeface="Alatsi"/>
              </a:rPr>
              <a:t>: When the glass is broken or pressed, a micro-switch is triggered that changes the resistance in the loop, initiating an alarm condition. These devices act as manual emergency triggers and are available in both addressable and non-addressable configurations.</a:t>
            </a:r>
          </a:p>
          <a:p>
            <a:pPr marL="327486" lvl="1" indent="-163743" algn="l">
              <a:lnSpc>
                <a:spcPts val="2123"/>
              </a:lnSpc>
              <a:buFont typeface="Arial"/>
              <a:buChar char="•"/>
            </a:pPr>
            <a:r>
              <a:rPr lang="en-US" sz="1516" u="sng">
                <a:solidFill>
                  <a:srgbClr val="000000"/>
                </a:solidFill>
                <a:latin typeface="Alatsi"/>
                <a:ea typeface="Alatsi"/>
                <a:cs typeface="Alatsi"/>
                <a:sym typeface="Alatsi"/>
              </a:rPr>
              <a:t>Optical Smoke Detector (DSO)</a:t>
            </a:r>
            <a:r>
              <a:rPr lang="en-US" sz="1516">
                <a:solidFill>
                  <a:srgbClr val="000000"/>
                </a:solidFill>
                <a:latin typeface="Alatsi"/>
                <a:ea typeface="Alatsi"/>
                <a:cs typeface="Alatsi"/>
                <a:sym typeface="Alatsi"/>
              </a:rPr>
              <a:t>: This device operates on the light-scattering principle. It includes an IR emitter and a photodetector. In clean air, the beam does not reach the detector due to strategic placement of baffles. When smoke enters the chamber, it scatters the light beam, allowing it to hit the photodetector and trigger an alarm proportional to the smoke density.</a:t>
            </a:r>
          </a:p>
          <a:p>
            <a:pPr marL="327486" lvl="1" indent="-163743" algn="l">
              <a:lnSpc>
                <a:spcPts val="2123"/>
              </a:lnSpc>
              <a:buFont typeface="Arial"/>
              <a:buChar char="•"/>
            </a:pPr>
            <a:r>
              <a:rPr lang="en-US" sz="1516" u="sng">
                <a:solidFill>
                  <a:srgbClr val="000000"/>
                </a:solidFill>
                <a:latin typeface="Alatsi"/>
                <a:ea typeface="Alatsi"/>
                <a:cs typeface="Alatsi"/>
                <a:sym typeface="Alatsi"/>
              </a:rPr>
              <a:t>Ionization Smoke Detector (DSI)</a:t>
            </a:r>
            <a:r>
              <a:rPr lang="en-US" sz="1516">
                <a:solidFill>
                  <a:srgbClr val="000000"/>
                </a:solidFill>
                <a:latin typeface="Alatsi"/>
                <a:ea typeface="Alatsi"/>
                <a:cs typeface="Alatsi"/>
                <a:sym typeface="Alatsi"/>
              </a:rPr>
              <a:t>: Uses a small radioactive source (Americium-241) to ionize air between two electrodes. In the presence of smoke, the ions attach to particles, reducing the current flow. This change in ion current is detected electronically and used to raise an alarm. It is highly sensitive to smaller smoke particles produced by flaming fires.</a:t>
            </a:r>
          </a:p>
          <a:p>
            <a:pPr marL="327486" lvl="1" indent="-163743" algn="l">
              <a:lnSpc>
                <a:spcPts val="2123"/>
              </a:lnSpc>
              <a:buFont typeface="Arial"/>
              <a:buChar char="•"/>
            </a:pPr>
            <a:r>
              <a:rPr lang="en-US" sz="1516" u="sng">
                <a:solidFill>
                  <a:srgbClr val="000000"/>
                </a:solidFill>
                <a:latin typeface="Alatsi"/>
                <a:ea typeface="Alatsi"/>
                <a:cs typeface="Alatsi"/>
                <a:sym typeface="Alatsi"/>
              </a:rPr>
              <a:t>Multisensor Smoke Detector (DSM)</a:t>
            </a:r>
            <a:r>
              <a:rPr lang="en-US" sz="1516">
                <a:solidFill>
                  <a:srgbClr val="000000"/>
                </a:solidFill>
                <a:latin typeface="Alatsi"/>
                <a:ea typeface="Alatsi"/>
                <a:cs typeface="Alatsi"/>
                <a:sym typeface="Alatsi"/>
              </a:rPr>
              <a:t>: Combines data from an optical smoke sensor and a heat sensor. A microcontroller processes both inputs to distinguish between real fires and deceptive phenomena. It enhances immunity against false alarms while remaining sensitive to rapid temperature rises or visible smoke.</a:t>
            </a:r>
          </a:p>
          <a:p>
            <a:pPr marL="327486" lvl="1" indent="-163743" algn="l">
              <a:lnSpc>
                <a:spcPts val="2123"/>
              </a:lnSpc>
              <a:buFont typeface="Arial"/>
              <a:buChar char="•"/>
            </a:pPr>
            <a:r>
              <a:rPr lang="en-US" sz="1516" u="sng">
                <a:solidFill>
                  <a:srgbClr val="000000"/>
                </a:solidFill>
                <a:latin typeface="Alatsi"/>
                <a:ea typeface="Alatsi"/>
                <a:cs typeface="Alatsi"/>
                <a:sym typeface="Alatsi"/>
              </a:rPr>
              <a:t>Rate of Rise Heat Detector (DHR)</a:t>
            </a:r>
            <a:r>
              <a:rPr lang="en-US" sz="1516">
                <a:solidFill>
                  <a:srgbClr val="000000"/>
                </a:solidFill>
                <a:latin typeface="Alatsi"/>
                <a:ea typeface="Alatsi"/>
                <a:cs typeface="Alatsi"/>
                <a:sym typeface="Alatsi"/>
              </a:rPr>
              <a:t>: This detector contains two thermistors: one exposed to the environment and one sealed. A rapid increase in ambient temperature causes a voltage difference between the thermistors, triggering an alarm. It is suitable for areas where smoke detectors may be ineffective, such as kitchens or dusty environments.</a:t>
            </a:r>
          </a:p>
          <a:p>
            <a:pPr marL="327486" lvl="1" indent="-163743" algn="l">
              <a:lnSpc>
                <a:spcPts val="2123"/>
              </a:lnSpc>
              <a:buFont typeface="Arial"/>
              <a:buChar char="•"/>
            </a:pPr>
            <a:r>
              <a:rPr lang="en-US" sz="1516" u="sng">
                <a:solidFill>
                  <a:srgbClr val="000000"/>
                </a:solidFill>
                <a:latin typeface="Alatsi"/>
                <a:ea typeface="Alatsi"/>
                <a:cs typeface="Alatsi"/>
                <a:sym typeface="Alatsi"/>
              </a:rPr>
              <a:t>Linear Heat Detector (DHE)</a:t>
            </a:r>
            <a:r>
              <a:rPr lang="en-US" sz="1516">
                <a:solidFill>
                  <a:srgbClr val="000000"/>
                </a:solidFill>
                <a:latin typeface="Alatsi"/>
                <a:ea typeface="Alatsi"/>
                <a:cs typeface="Alatsi"/>
                <a:sym typeface="Alatsi"/>
              </a:rPr>
              <a:t>: Utilizes a heat-sensitive cable that changes its resistance characteristics when heated. The cable consists of polymer insulation with embedded conductive materials, and its resistance is continuously monitored by an interface unit. Sudden temperature increases are recognized as alarm conditions.</a:t>
            </a:r>
          </a:p>
          <a:p>
            <a:pPr marL="327486" lvl="1" indent="-163743" algn="l">
              <a:lnSpc>
                <a:spcPts val="2123"/>
              </a:lnSpc>
              <a:buFont typeface="Arial"/>
              <a:buChar char="•"/>
            </a:pPr>
            <a:r>
              <a:rPr lang="en-US" sz="1516" u="sng">
                <a:solidFill>
                  <a:srgbClr val="000000"/>
                </a:solidFill>
                <a:latin typeface="Alatsi"/>
                <a:ea typeface="Alatsi"/>
                <a:cs typeface="Alatsi"/>
                <a:sym typeface="Alatsi"/>
              </a:rPr>
              <a:t>IR Flame Detector (DFI)</a:t>
            </a:r>
            <a:r>
              <a:rPr lang="en-US" sz="1516">
                <a:solidFill>
                  <a:srgbClr val="000000"/>
                </a:solidFill>
                <a:latin typeface="Alatsi"/>
                <a:ea typeface="Alatsi"/>
                <a:cs typeface="Alatsi"/>
                <a:sym typeface="Alatsi"/>
              </a:rPr>
              <a:t>: Detects hydrocarbon flames based on their CO₂ emission spectrum using a triple-IR (3IR) sensor. It analyzes radiation in the 4.2–4.6 µm (CO₂ emission), 4.0–4.2 µm (eliminates hot body radiation), and 4.8–5.2 µm (background flicker) bands. Only when a flickering IR source fits the fire signature, an alarm is raised.</a:t>
            </a:r>
          </a:p>
          <a:p>
            <a:pPr algn="ctr">
              <a:lnSpc>
                <a:spcPts val="102"/>
              </a:lnSpc>
              <a:spcBef>
                <a:spcPct val="0"/>
              </a:spcBef>
            </a:pPr>
            <a:endParaRPr lang="en-US" sz="1516">
              <a:solidFill>
                <a:srgbClr val="000000"/>
              </a:solidFill>
              <a:latin typeface="Alatsi"/>
              <a:ea typeface="Alatsi"/>
              <a:cs typeface="Alatsi"/>
              <a:sym typeface="Alatsi"/>
            </a:endParaRPr>
          </a:p>
        </p:txBody>
      </p:sp>
      <p:sp>
        <p:nvSpPr>
          <p:cNvPr id="8" name="Freeform 8"/>
          <p:cNvSpPr/>
          <p:nvPr/>
        </p:nvSpPr>
        <p:spPr>
          <a:xfrm>
            <a:off x="10487071" y="1330417"/>
            <a:ext cx="7257893" cy="3620107"/>
          </a:xfrm>
          <a:custGeom>
            <a:avLst/>
            <a:gdLst/>
            <a:ahLst/>
            <a:cxnLst/>
            <a:rect l="l" t="t" r="r" b="b"/>
            <a:pathLst>
              <a:path w="7257893" h="3620107">
                <a:moveTo>
                  <a:pt x="0" y="0"/>
                </a:moveTo>
                <a:lnTo>
                  <a:pt x="7257893" y="0"/>
                </a:lnTo>
                <a:lnTo>
                  <a:pt x="7257893" y="3620106"/>
                </a:lnTo>
                <a:lnTo>
                  <a:pt x="0" y="3620106"/>
                </a:lnTo>
                <a:lnTo>
                  <a:pt x="0" y="0"/>
                </a:lnTo>
                <a:close/>
              </a:path>
            </a:pathLst>
          </a:custGeom>
          <a:blipFill>
            <a:blip r:embed="rId5"/>
            <a:stretch>
              <a:fillRect b="-50366"/>
            </a:stretch>
          </a:blipFill>
        </p:spPr>
      </p:sp>
      <p:sp>
        <p:nvSpPr>
          <p:cNvPr id="9" name="TextBox 9"/>
          <p:cNvSpPr txBox="1"/>
          <p:nvPr/>
        </p:nvSpPr>
        <p:spPr>
          <a:xfrm>
            <a:off x="16503729" y="529841"/>
            <a:ext cx="1631871" cy="589055"/>
          </a:xfrm>
          <a:prstGeom prst="rect">
            <a:avLst/>
          </a:prstGeom>
        </p:spPr>
        <p:txBody>
          <a:bodyPr wrap="square" lIns="0" tIns="0" rIns="0" bIns="0" rtlCol="0" anchor="t">
            <a:spAutoFit/>
          </a:bodyPr>
          <a:lstStyle/>
          <a:p>
            <a:pPr algn="ctr">
              <a:lnSpc>
                <a:spcPts val="4807"/>
              </a:lnSpc>
              <a:spcBef>
                <a:spcPct val="0"/>
              </a:spcBef>
            </a:pPr>
            <a:r>
              <a:rPr lang="en-US" sz="3433" dirty="0">
                <a:solidFill>
                  <a:srgbClr val="000000"/>
                </a:solidFill>
                <a:latin typeface="Alatsi"/>
                <a:ea typeface="Alatsi"/>
                <a:cs typeface="Alatsi"/>
                <a:sym typeface="Alatsi"/>
              </a:rPr>
              <a:t>RIL-JMD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57706"/>
            <a:chOff x="0" y="0"/>
            <a:chExt cx="4816593" cy="225898"/>
          </a:xfrm>
        </p:grpSpPr>
        <p:sp>
          <p:nvSpPr>
            <p:cNvPr id="3" name="Freeform 3"/>
            <p:cNvSpPr/>
            <p:nvPr/>
          </p:nvSpPr>
          <p:spPr>
            <a:xfrm>
              <a:off x="0" y="0"/>
              <a:ext cx="4816592" cy="225898"/>
            </a:xfrm>
            <a:custGeom>
              <a:avLst/>
              <a:gdLst/>
              <a:ahLst/>
              <a:cxnLst/>
              <a:rect l="l" t="t" r="r" b="b"/>
              <a:pathLst>
                <a:path w="4816592" h="225898">
                  <a:moveTo>
                    <a:pt x="0" y="0"/>
                  </a:moveTo>
                  <a:lnTo>
                    <a:pt x="4816592" y="0"/>
                  </a:lnTo>
                  <a:lnTo>
                    <a:pt x="4816592" y="225898"/>
                  </a:lnTo>
                  <a:lnTo>
                    <a:pt x="0" y="225898"/>
                  </a:lnTo>
                  <a:close/>
                </a:path>
              </a:pathLst>
            </a:custGeom>
            <a:solidFill>
              <a:srgbClr val="BFA160">
                <a:alpha val="80000"/>
              </a:srgbClr>
            </a:solidFill>
          </p:spPr>
        </p:sp>
        <p:sp>
          <p:nvSpPr>
            <p:cNvPr id="4" name="TextBox 4"/>
            <p:cNvSpPr txBox="1"/>
            <p:nvPr/>
          </p:nvSpPr>
          <p:spPr>
            <a:xfrm>
              <a:off x="0" y="-38100"/>
              <a:ext cx="4816593" cy="26399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1084656" cy="857706"/>
          </a:xfrm>
          <a:custGeom>
            <a:avLst/>
            <a:gdLst/>
            <a:ahLst/>
            <a:cxnLst/>
            <a:rect l="l" t="t" r="r" b="b"/>
            <a:pathLst>
              <a:path w="1084656" h="857706">
                <a:moveTo>
                  <a:pt x="0" y="0"/>
                </a:moveTo>
                <a:lnTo>
                  <a:pt x="1084656" y="0"/>
                </a:lnTo>
                <a:lnTo>
                  <a:pt x="1084656" y="857706"/>
                </a:lnTo>
                <a:lnTo>
                  <a:pt x="0" y="857706"/>
                </a:lnTo>
                <a:lnTo>
                  <a:pt x="0" y="0"/>
                </a:lnTo>
                <a:close/>
              </a:path>
            </a:pathLst>
          </a:custGeom>
          <a:blipFill>
            <a:blip r:embed="rId2"/>
            <a:stretch>
              <a:fillRect l="-25917" r="-18420"/>
            </a:stretch>
          </a:blipFill>
        </p:spPr>
      </p:sp>
      <p:sp>
        <p:nvSpPr>
          <p:cNvPr id="6" name="Freeform 6"/>
          <p:cNvSpPr/>
          <p:nvPr/>
        </p:nvSpPr>
        <p:spPr>
          <a:xfrm>
            <a:off x="14998223" y="0"/>
            <a:ext cx="857706" cy="857706"/>
          </a:xfrm>
          <a:custGeom>
            <a:avLst/>
            <a:gdLst/>
            <a:ahLst/>
            <a:cxnLst/>
            <a:rect l="l" t="t" r="r" b="b"/>
            <a:pathLst>
              <a:path w="857706" h="857706">
                <a:moveTo>
                  <a:pt x="0" y="0"/>
                </a:moveTo>
                <a:lnTo>
                  <a:pt x="857706" y="0"/>
                </a:lnTo>
                <a:lnTo>
                  <a:pt x="857706" y="857706"/>
                </a:lnTo>
                <a:lnTo>
                  <a:pt x="0" y="8577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112298" y="857706"/>
            <a:ext cx="6175702" cy="4631776"/>
          </a:xfrm>
          <a:custGeom>
            <a:avLst/>
            <a:gdLst/>
            <a:ahLst/>
            <a:cxnLst/>
            <a:rect l="l" t="t" r="r" b="b"/>
            <a:pathLst>
              <a:path w="6175702" h="4631776">
                <a:moveTo>
                  <a:pt x="0" y="0"/>
                </a:moveTo>
                <a:lnTo>
                  <a:pt x="6175702" y="0"/>
                </a:lnTo>
                <a:lnTo>
                  <a:pt x="6175702" y="4631776"/>
                </a:lnTo>
                <a:lnTo>
                  <a:pt x="0" y="4631776"/>
                </a:lnTo>
                <a:lnTo>
                  <a:pt x="0" y="0"/>
                </a:lnTo>
                <a:close/>
              </a:path>
            </a:pathLst>
          </a:custGeom>
          <a:blipFill>
            <a:blip r:embed="rId5"/>
            <a:stretch>
              <a:fillRect/>
            </a:stretch>
          </a:blipFill>
        </p:spPr>
      </p:sp>
      <p:sp>
        <p:nvSpPr>
          <p:cNvPr id="8" name="TextBox 8"/>
          <p:cNvSpPr txBox="1"/>
          <p:nvPr/>
        </p:nvSpPr>
        <p:spPr>
          <a:xfrm>
            <a:off x="62498" y="1002366"/>
            <a:ext cx="10376902" cy="9602629"/>
          </a:xfrm>
          <a:prstGeom prst="rect">
            <a:avLst/>
          </a:prstGeom>
        </p:spPr>
        <p:txBody>
          <a:bodyPr wrap="square" lIns="0" tIns="0" rIns="0" bIns="0" rtlCol="0" anchor="t">
            <a:spAutoFit/>
          </a:bodyPr>
          <a:lstStyle/>
          <a:p>
            <a:pPr marL="271193" lvl="1" indent="-135597" algn="l">
              <a:buFont typeface="Arial"/>
              <a:buChar char="•"/>
            </a:pPr>
            <a:r>
              <a:rPr lang="en-US" sz="1200" u="sng" dirty="0">
                <a:solidFill>
                  <a:srgbClr val="000000"/>
                </a:solidFill>
                <a:latin typeface="Alatsi"/>
                <a:ea typeface="Alatsi"/>
                <a:cs typeface="Alatsi"/>
                <a:sym typeface="Alatsi"/>
              </a:rPr>
              <a:t>UV/IR Flame Detector (DFX</a:t>
            </a:r>
            <a:r>
              <a:rPr lang="en-US" sz="1200" dirty="0">
                <a:solidFill>
                  <a:srgbClr val="000000"/>
                </a:solidFill>
                <a:latin typeface="Alatsi"/>
                <a:ea typeface="Alatsi"/>
                <a:cs typeface="Alatsi"/>
                <a:sym typeface="Alatsi"/>
              </a:rPr>
              <a:t>): Combines ultraviolet and infrared sensors to detect flame presence. The UV sensor detects radiation in the 180–300 nm range, while the IR sensor detects radiation in the 4.4–4.6 µm range. A logic circuit compares the two to improve immunity against false alarms and ensure a reliable flame detection.</a:t>
            </a:r>
          </a:p>
          <a:p>
            <a:pPr marL="271193" lvl="1" indent="-135597" algn="l">
              <a:buFont typeface="Arial"/>
              <a:buChar char="•"/>
            </a:pPr>
            <a:r>
              <a:rPr lang="en-US" sz="1200" u="sng" dirty="0">
                <a:solidFill>
                  <a:srgbClr val="000000"/>
                </a:solidFill>
                <a:latin typeface="Alatsi"/>
                <a:ea typeface="Alatsi"/>
                <a:cs typeface="Alatsi"/>
                <a:sym typeface="Alatsi"/>
              </a:rPr>
              <a:t>Toxic Gas Detector (DGT)</a:t>
            </a:r>
            <a:r>
              <a:rPr lang="en-US" sz="1200" dirty="0">
                <a:solidFill>
                  <a:srgbClr val="000000"/>
                </a:solidFill>
                <a:latin typeface="Alatsi"/>
                <a:ea typeface="Alatsi"/>
                <a:cs typeface="Alatsi"/>
                <a:sym typeface="Alatsi"/>
              </a:rPr>
              <a:t>: Uses electrochemical sensors, where the gas diffuses through a membrane into a cell containing electrolyte and electrodes. A redox reaction occurs on the electrodes, generating a current that is linearly proportional to the gas concentration. It is suitable for gases such as H₂S, CO, Cl₂, and NH₃.</a:t>
            </a:r>
          </a:p>
          <a:p>
            <a:pPr marL="271193" lvl="1" indent="-135597" algn="l">
              <a:buFont typeface="Arial"/>
              <a:buChar char="•"/>
            </a:pPr>
            <a:r>
              <a:rPr lang="en-US" sz="1200" u="sng" dirty="0">
                <a:solidFill>
                  <a:srgbClr val="000000"/>
                </a:solidFill>
                <a:latin typeface="Alatsi"/>
                <a:ea typeface="Alatsi"/>
                <a:cs typeface="Alatsi"/>
                <a:sym typeface="Alatsi"/>
              </a:rPr>
              <a:t>Combustible Gas Detector (DGC)</a:t>
            </a:r>
            <a:r>
              <a:rPr lang="en-US" sz="1200" dirty="0">
                <a:solidFill>
                  <a:srgbClr val="000000"/>
                </a:solidFill>
                <a:latin typeface="Alatsi"/>
                <a:ea typeface="Alatsi"/>
                <a:cs typeface="Alatsi"/>
                <a:sym typeface="Alatsi"/>
              </a:rPr>
              <a:t>: Based on non-dispersive infrared (NDIR) technology, it measures gas concentration through differential absorption. Two IR beams are passed through the sample gas—one at the absorption peak of the target gas and the other at a non-absorbing reference wavelength. The attenuation difference determines gas presence.</a:t>
            </a:r>
          </a:p>
          <a:p>
            <a:pPr marL="271193" lvl="1" indent="-135597" algn="l">
              <a:buFont typeface="Arial"/>
              <a:buChar char="•"/>
            </a:pPr>
            <a:r>
              <a:rPr lang="en-US" sz="1200" u="sng" dirty="0">
                <a:solidFill>
                  <a:srgbClr val="000000"/>
                </a:solidFill>
                <a:latin typeface="Alatsi"/>
                <a:ea typeface="Alatsi"/>
                <a:cs typeface="Alatsi"/>
                <a:sym typeface="Alatsi"/>
              </a:rPr>
              <a:t>Hydrogen Gas Detector (DGH</a:t>
            </a:r>
            <a:r>
              <a:rPr lang="en-US" sz="1200" dirty="0">
                <a:solidFill>
                  <a:srgbClr val="000000"/>
                </a:solidFill>
                <a:latin typeface="Alatsi"/>
                <a:ea typeface="Alatsi"/>
                <a:cs typeface="Alatsi"/>
                <a:sym typeface="Alatsi"/>
              </a:rPr>
              <a:t>): Uses a catalytic </a:t>
            </a:r>
            <a:r>
              <a:rPr lang="en-US" sz="1200" dirty="0" err="1">
                <a:solidFill>
                  <a:srgbClr val="000000"/>
                </a:solidFill>
                <a:latin typeface="Alatsi"/>
                <a:ea typeface="Alatsi"/>
                <a:cs typeface="Alatsi"/>
                <a:sym typeface="Alatsi"/>
              </a:rPr>
              <a:t>pellistor</a:t>
            </a:r>
            <a:r>
              <a:rPr lang="en-US" sz="1200" dirty="0">
                <a:solidFill>
                  <a:srgbClr val="000000"/>
                </a:solidFill>
                <a:latin typeface="Alatsi"/>
                <a:ea typeface="Alatsi"/>
                <a:cs typeface="Alatsi"/>
                <a:sym typeface="Alatsi"/>
              </a:rPr>
              <a:t> sensor consisting of a platinum coil embedded in a ceramic bead coated with a catalyst. When hydrogen is present, it combusts on the catalyst surface, heating the coil and increasing its resistance. This resistance change is processed to determine hydrogen concentration.</a:t>
            </a:r>
          </a:p>
          <a:p>
            <a:pPr marL="271193" lvl="1" indent="-135597" algn="l">
              <a:buFont typeface="Arial"/>
              <a:buChar char="•"/>
            </a:pPr>
            <a:r>
              <a:rPr lang="en-US" sz="1200" u="sng" dirty="0">
                <a:solidFill>
                  <a:srgbClr val="000000"/>
                </a:solidFill>
                <a:latin typeface="Alatsi"/>
                <a:ea typeface="Alatsi"/>
                <a:cs typeface="Alatsi"/>
                <a:sym typeface="Alatsi"/>
              </a:rPr>
              <a:t>Open Path Gas Detector (DGX)</a:t>
            </a:r>
            <a:r>
              <a:rPr lang="en-US" sz="1200" dirty="0">
                <a:solidFill>
                  <a:srgbClr val="000000"/>
                </a:solidFill>
                <a:latin typeface="Alatsi"/>
                <a:ea typeface="Alatsi"/>
                <a:cs typeface="Alatsi"/>
                <a:sym typeface="Alatsi"/>
              </a:rPr>
              <a:t>: Projects a beam of infrared light between a transmitter and a receiver across a monitored open area. When gas is present, it absorbs specific IR wavelengths, reducing signal strength. The system calculates the integrated gas concentration (expressed in </a:t>
            </a:r>
            <a:r>
              <a:rPr lang="en-US" sz="1200" dirty="0" err="1">
                <a:solidFill>
                  <a:srgbClr val="000000"/>
                </a:solidFill>
                <a:latin typeface="Alatsi"/>
                <a:ea typeface="Alatsi"/>
                <a:cs typeface="Alatsi"/>
                <a:sym typeface="Alatsi"/>
              </a:rPr>
              <a:t>LEL·m</a:t>
            </a:r>
            <a:r>
              <a:rPr lang="en-US" sz="1200" dirty="0">
                <a:solidFill>
                  <a:srgbClr val="000000"/>
                </a:solidFill>
                <a:latin typeface="Alatsi"/>
                <a:ea typeface="Alatsi"/>
                <a:cs typeface="Alatsi"/>
                <a:sym typeface="Alatsi"/>
              </a:rPr>
              <a:t>) over the path length.</a:t>
            </a:r>
          </a:p>
          <a:p>
            <a:pPr algn="ctr"/>
            <a:endParaRPr lang="en-US" sz="1200" dirty="0">
              <a:solidFill>
                <a:srgbClr val="000000"/>
              </a:solidFill>
              <a:latin typeface="Alatsi"/>
              <a:ea typeface="Alatsi"/>
              <a:cs typeface="Alatsi"/>
              <a:sym typeface="Alatsi"/>
            </a:endParaRPr>
          </a:p>
          <a:p>
            <a:pPr algn="ctr"/>
            <a:r>
              <a:rPr lang="en-US" sz="1200" u="sng" dirty="0">
                <a:solidFill>
                  <a:srgbClr val="000000"/>
                </a:solidFill>
                <a:latin typeface="Alatsi"/>
                <a:ea typeface="Alatsi"/>
                <a:cs typeface="Alatsi"/>
                <a:sym typeface="Alatsi"/>
              </a:rPr>
              <a:t>6. SCADA Monitoring System</a:t>
            </a:r>
          </a:p>
          <a:p>
            <a:pPr algn="l"/>
            <a:r>
              <a:rPr lang="en-US" sz="1200" dirty="0">
                <a:solidFill>
                  <a:srgbClr val="000000"/>
                </a:solidFill>
                <a:latin typeface="Alatsi"/>
                <a:ea typeface="Alatsi"/>
                <a:cs typeface="Alatsi"/>
                <a:sym typeface="Alatsi"/>
              </a:rPr>
              <a:t>Wonderware SCADA is used to monitor the entire F&amp;G network. Addressable devices send their status to the PLC via MINERVA 80 and MIPLOC interface. Non-addressable devices are directly connected to the PLC I/O. The PLC communicates to the SCADA system via Ethernet, with optical fiber transmission for wider coverage.</a:t>
            </a:r>
          </a:p>
          <a:p>
            <a:pPr algn="l"/>
            <a:r>
              <a:rPr lang="en-US" sz="1200" dirty="0">
                <a:solidFill>
                  <a:srgbClr val="000000"/>
                </a:solidFill>
                <a:latin typeface="Alatsi"/>
                <a:ea typeface="Alatsi"/>
                <a:cs typeface="Alatsi"/>
                <a:sym typeface="Alatsi"/>
              </a:rPr>
              <a:t>SCADA offers three levels of graphical monitoring:</a:t>
            </a:r>
          </a:p>
          <a:p>
            <a:pPr marL="258455" lvl="1" indent="-129228" algn="l">
              <a:buFont typeface="Arial"/>
              <a:buChar char="•"/>
            </a:pPr>
            <a:r>
              <a:rPr lang="en-US" sz="1200" dirty="0">
                <a:solidFill>
                  <a:srgbClr val="000000"/>
                </a:solidFill>
                <a:latin typeface="Alatsi"/>
                <a:ea typeface="Alatsi"/>
                <a:cs typeface="Alatsi"/>
                <a:sym typeface="Alatsi"/>
              </a:rPr>
              <a:t>Level 1: Area overview</a:t>
            </a:r>
          </a:p>
          <a:p>
            <a:pPr marL="258455" lvl="1" indent="-129228" algn="l">
              <a:buFont typeface="Arial"/>
              <a:buChar char="•"/>
            </a:pPr>
            <a:r>
              <a:rPr lang="en-US" sz="1200" dirty="0">
                <a:solidFill>
                  <a:srgbClr val="000000"/>
                </a:solidFill>
                <a:latin typeface="Alatsi"/>
                <a:ea typeface="Alatsi"/>
                <a:cs typeface="Alatsi"/>
                <a:sym typeface="Alatsi"/>
              </a:rPr>
              <a:t>Level 2: PIB/Substation-specific view</a:t>
            </a:r>
          </a:p>
          <a:p>
            <a:pPr marL="258455" lvl="1" indent="-129228" algn="l">
              <a:buFont typeface="Arial"/>
              <a:buChar char="•"/>
            </a:pPr>
            <a:r>
              <a:rPr lang="en-US" sz="1200" dirty="0">
                <a:solidFill>
                  <a:srgbClr val="000000"/>
                </a:solidFill>
                <a:latin typeface="Alatsi"/>
                <a:ea typeface="Alatsi"/>
                <a:cs typeface="Alatsi"/>
                <a:sym typeface="Alatsi"/>
              </a:rPr>
              <a:t>Level 3: Individual detector status</a:t>
            </a:r>
          </a:p>
          <a:p>
            <a:pPr algn="l"/>
            <a:r>
              <a:rPr lang="en-US" sz="1200" dirty="0">
                <a:solidFill>
                  <a:srgbClr val="000000"/>
                </a:solidFill>
                <a:latin typeface="Alatsi"/>
                <a:ea typeface="Alatsi"/>
                <a:cs typeface="Alatsi"/>
                <a:sym typeface="Alatsi"/>
              </a:rPr>
              <a:t>Color codes are used for status visualization:</a:t>
            </a:r>
          </a:p>
          <a:p>
            <a:pPr marL="258455" lvl="1" indent="-129228" algn="l">
              <a:buFont typeface="Arial"/>
              <a:buChar char="•"/>
            </a:pPr>
            <a:r>
              <a:rPr lang="en-US" sz="1200" dirty="0">
                <a:solidFill>
                  <a:srgbClr val="00BF63"/>
                </a:solidFill>
                <a:latin typeface="Alatsi"/>
                <a:ea typeface="Alatsi"/>
                <a:cs typeface="Alatsi"/>
                <a:sym typeface="Alatsi"/>
              </a:rPr>
              <a:t>Green</a:t>
            </a:r>
            <a:r>
              <a:rPr lang="en-US" sz="1200" dirty="0">
                <a:solidFill>
                  <a:srgbClr val="000000"/>
                </a:solidFill>
                <a:latin typeface="Alatsi"/>
                <a:ea typeface="Alatsi"/>
                <a:cs typeface="Alatsi"/>
                <a:sym typeface="Alatsi"/>
              </a:rPr>
              <a:t> – Healthy</a:t>
            </a:r>
          </a:p>
          <a:p>
            <a:pPr marL="258455" lvl="1" indent="-129228" algn="l">
              <a:buFont typeface="Arial"/>
              <a:buChar char="•"/>
            </a:pPr>
            <a:r>
              <a:rPr lang="en-US" sz="1200" dirty="0">
                <a:solidFill>
                  <a:srgbClr val="FFDE59"/>
                </a:solidFill>
                <a:latin typeface="Alatsi"/>
                <a:ea typeface="Alatsi"/>
                <a:cs typeface="Alatsi"/>
                <a:sym typeface="Alatsi"/>
              </a:rPr>
              <a:t>Yellow</a:t>
            </a:r>
            <a:r>
              <a:rPr lang="en-US" sz="1200" dirty="0">
                <a:solidFill>
                  <a:srgbClr val="000000"/>
                </a:solidFill>
                <a:latin typeface="Alatsi"/>
                <a:ea typeface="Alatsi"/>
                <a:cs typeface="Alatsi"/>
                <a:sym typeface="Alatsi"/>
              </a:rPr>
              <a:t> – Fault</a:t>
            </a:r>
          </a:p>
          <a:p>
            <a:pPr marL="258455" lvl="1" indent="-129228" algn="l">
              <a:buFont typeface="Arial"/>
              <a:buChar char="•"/>
            </a:pPr>
            <a:r>
              <a:rPr lang="en-US" sz="1200" dirty="0">
                <a:solidFill>
                  <a:srgbClr val="FF3131"/>
                </a:solidFill>
                <a:latin typeface="Alatsi"/>
                <a:ea typeface="Alatsi"/>
                <a:cs typeface="Alatsi"/>
                <a:sym typeface="Alatsi"/>
              </a:rPr>
              <a:t>Red </a:t>
            </a:r>
            <a:r>
              <a:rPr lang="en-US" sz="1200" dirty="0">
                <a:solidFill>
                  <a:srgbClr val="000000"/>
                </a:solidFill>
                <a:latin typeface="Alatsi"/>
                <a:ea typeface="Alatsi"/>
                <a:cs typeface="Alatsi"/>
                <a:sym typeface="Alatsi"/>
              </a:rPr>
              <a:t>– Fire</a:t>
            </a:r>
          </a:p>
          <a:p>
            <a:pPr marL="258455" lvl="1" indent="-129228" algn="l">
              <a:buFont typeface="Arial"/>
              <a:buChar char="•"/>
            </a:pPr>
            <a:r>
              <a:rPr lang="en-US" sz="1200" dirty="0">
                <a:solidFill>
                  <a:srgbClr val="5E17EB"/>
                </a:solidFill>
                <a:latin typeface="Alatsi"/>
                <a:ea typeface="Alatsi"/>
                <a:cs typeface="Alatsi"/>
                <a:sym typeface="Alatsi"/>
              </a:rPr>
              <a:t>Blue</a:t>
            </a:r>
            <a:r>
              <a:rPr lang="en-US" sz="1200" dirty="0">
                <a:solidFill>
                  <a:srgbClr val="000000"/>
                </a:solidFill>
                <a:latin typeface="Alatsi"/>
                <a:ea typeface="Alatsi"/>
                <a:cs typeface="Alatsi"/>
                <a:sym typeface="Alatsi"/>
              </a:rPr>
              <a:t> – Toxic Gas</a:t>
            </a:r>
          </a:p>
          <a:p>
            <a:pPr marL="258455" lvl="1" indent="-129228" algn="l">
              <a:buFont typeface="Arial"/>
              <a:buChar char="•"/>
            </a:pPr>
            <a:r>
              <a:rPr lang="en-US" sz="1200" dirty="0">
                <a:solidFill>
                  <a:srgbClr val="FF914D"/>
                </a:solidFill>
                <a:latin typeface="Alatsi"/>
                <a:ea typeface="Alatsi"/>
                <a:cs typeface="Alatsi"/>
                <a:sym typeface="Alatsi"/>
              </a:rPr>
              <a:t>Orange</a:t>
            </a:r>
            <a:r>
              <a:rPr lang="en-US" sz="1200" dirty="0">
                <a:solidFill>
                  <a:srgbClr val="000000"/>
                </a:solidFill>
                <a:latin typeface="Alatsi"/>
                <a:ea typeface="Alatsi"/>
                <a:cs typeface="Alatsi"/>
                <a:sym typeface="Alatsi"/>
              </a:rPr>
              <a:t> – Combustible Gas</a:t>
            </a:r>
          </a:p>
          <a:p>
            <a:pPr algn="l"/>
            <a:endParaRPr lang="en-US" sz="1200" dirty="0">
              <a:solidFill>
                <a:srgbClr val="000000"/>
              </a:solidFill>
              <a:latin typeface="Alatsi"/>
              <a:ea typeface="Alatsi"/>
              <a:cs typeface="Alatsi"/>
              <a:sym typeface="Alatsi"/>
            </a:endParaRPr>
          </a:p>
          <a:p>
            <a:pPr algn="l"/>
            <a:r>
              <a:rPr lang="en-US" sz="1200" dirty="0">
                <a:solidFill>
                  <a:srgbClr val="000000"/>
                </a:solidFill>
                <a:latin typeface="Alatsi"/>
                <a:ea typeface="Alatsi"/>
                <a:cs typeface="Alatsi"/>
                <a:sym typeface="Alatsi"/>
              </a:rPr>
              <a:t>7</a:t>
            </a:r>
            <a:r>
              <a:rPr lang="en-US" sz="1200" u="sng" dirty="0">
                <a:solidFill>
                  <a:srgbClr val="000000"/>
                </a:solidFill>
                <a:latin typeface="Alatsi"/>
                <a:ea typeface="Alatsi"/>
                <a:cs typeface="Alatsi"/>
                <a:sym typeface="Alatsi"/>
              </a:rPr>
              <a:t>. Alarms and Output Devices</a:t>
            </a:r>
          </a:p>
          <a:p>
            <a:pPr algn="l"/>
            <a:r>
              <a:rPr lang="en-US" sz="1200" dirty="0">
                <a:solidFill>
                  <a:srgbClr val="000000"/>
                </a:solidFill>
                <a:latin typeface="Alatsi"/>
                <a:ea typeface="Alatsi"/>
                <a:cs typeface="Alatsi"/>
                <a:sym typeface="Alatsi"/>
              </a:rPr>
              <a:t>Visual Devices:</a:t>
            </a:r>
          </a:p>
          <a:p>
            <a:pPr marL="258455" lvl="1" indent="-129228" algn="l">
              <a:buFont typeface="Arial"/>
              <a:buChar char="•"/>
            </a:pPr>
            <a:r>
              <a:rPr lang="en-US" sz="1200" dirty="0">
                <a:solidFill>
                  <a:srgbClr val="000000"/>
                </a:solidFill>
                <a:latin typeface="Alatsi"/>
                <a:ea typeface="Alatsi"/>
                <a:cs typeface="Alatsi"/>
                <a:sym typeface="Alatsi"/>
              </a:rPr>
              <a:t>3-Way Beacon – 1127 units, MEDC</a:t>
            </a:r>
          </a:p>
          <a:p>
            <a:pPr marL="258455" lvl="1" indent="-129228" algn="l">
              <a:buFont typeface="Arial"/>
              <a:buChar char="•"/>
            </a:pPr>
            <a:r>
              <a:rPr lang="en-US" sz="1200" dirty="0">
                <a:solidFill>
                  <a:srgbClr val="000000"/>
                </a:solidFill>
                <a:latin typeface="Alatsi"/>
                <a:ea typeface="Alatsi"/>
                <a:cs typeface="Alatsi"/>
                <a:sym typeface="Alatsi"/>
              </a:rPr>
              <a:t>FM-200 Status Lamp – 27 units, MEDC</a:t>
            </a:r>
          </a:p>
          <a:p>
            <a:pPr algn="l"/>
            <a:r>
              <a:rPr lang="en-US" sz="1200" dirty="0">
                <a:solidFill>
                  <a:srgbClr val="000000"/>
                </a:solidFill>
                <a:latin typeface="Alatsi"/>
                <a:ea typeface="Alatsi"/>
                <a:cs typeface="Alatsi"/>
                <a:sym typeface="Alatsi"/>
              </a:rPr>
              <a:t>Audible Devices:</a:t>
            </a:r>
          </a:p>
          <a:p>
            <a:pPr marL="258455" lvl="1" indent="-129228" algn="l">
              <a:buFont typeface="Arial"/>
              <a:buChar char="•"/>
            </a:pPr>
            <a:r>
              <a:rPr lang="en-US" sz="1200" dirty="0">
                <a:solidFill>
                  <a:srgbClr val="000000"/>
                </a:solidFill>
                <a:latin typeface="Alatsi"/>
                <a:ea typeface="Alatsi"/>
                <a:cs typeface="Alatsi"/>
                <a:sym typeface="Alatsi"/>
              </a:rPr>
              <a:t>Alarm Bells – 15 units, Fulleon</a:t>
            </a:r>
          </a:p>
          <a:p>
            <a:pPr marL="258455" lvl="1" indent="-129228" algn="l">
              <a:buFont typeface="Arial"/>
              <a:buChar char="•"/>
            </a:pPr>
            <a:r>
              <a:rPr lang="en-US" sz="1200" dirty="0">
                <a:solidFill>
                  <a:srgbClr val="000000"/>
                </a:solidFill>
                <a:latin typeface="Alatsi"/>
                <a:ea typeface="Alatsi"/>
                <a:cs typeface="Alatsi"/>
                <a:sym typeface="Alatsi"/>
              </a:rPr>
              <a:t>FM-200 Sounders – 27 units, Signature</a:t>
            </a:r>
          </a:p>
          <a:p>
            <a:pPr algn="l"/>
            <a:r>
              <a:rPr lang="en-US" sz="1200" dirty="0">
                <a:solidFill>
                  <a:srgbClr val="000000"/>
                </a:solidFill>
                <a:latin typeface="Alatsi"/>
                <a:ea typeface="Alatsi"/>
                <a:cs typeface="Alatsi"/>
                <a:sym typeface="Alatsi"/>
              </a:rPr>
              <a:t>Manual/Control Devices:</a:t>
            </a:r>
          </a:p>
          <a:p>
            <a:pPr marL="258455" lvl="1" indent="-129228" algn="l">
              <a:buFont typeface="Arial"/>
              <a:buChar char="•"/>
            </a:pPr>
            <a:r>
              <a:rPr lang="en-US" sz="1200" dirty="0">
                <a:solidFill>
                  <a:srgbClr val="000000"/>
                </a:solidFill>
                <a:latin typeface="Alatsi"/>
                <a:ea typeface="Alatsi"/>
                <a:cs typeface="Alatsi"/>
                <a:sym typeface="Alatsi"/>
              </a:rPr>
              <a:t>FM-200 Selector Switch – 27 units, BALIGA</a:t>
            </a:r>
          </a:p>
          <a:p>
            <a:pPr marL="258455" lvl="1" indent="-129228" algn="l">
              <a:buFont typeface="Arial"/>
              <a:buChar char="•"/>
            </a:pPr>
            <a:r>
              <a:rPr lang="en-US" sz="1200" dirty="0">
                <a:solidFill>
                  <a:srgbClr val="000000"/>
                </a:solidFill>
                <a:latin typeface="Alatsi"/>
                <a:ea typeface="Alatsi"/>
                <a:cs typeface="Alatsi"/>
                <a:sym typeface="Alatsi"/>
              </a:rPr>
              <a:t>FM-200 Manual Push Button – 54 units, BALIGA</a:t>
            </a:r>
          </a:p>
          <a:p>
            <a:pPr algn="l"/>
            <a:r>
              <a:rPr lang="en-US" sz="1200" dirty="0">
                <a:solidFill>
                  <a:srgbClr val="000000"/>
                </a:solidFill>
                <a:latin typeface="Alatsi"/>
                <a:ea typeface="Alatsi"/>
                <a:cs typeface="Alatsi"/>
                <a:sym typeface="Alatsi"/>
              </a:rPr>
              <a:t>Color Indication:</a:t>
            </a:r>
          </a:p>
          <a:p>
            <a:pPr marL="258455" lvl="1" indent="-129228" algn="l">
              <a:buFont typeface="Arial"/>
              <a:buChar char="•"/>
            </a:pPr>
            <a:r>
              <a:rPr lang="en-US" sz="1200" dirty="0">
                <a:solidFill>
                  <a:srgbClr val="000000"/>
                </a:solidFill>
                <a:latin typeface="Alatsi"/>
                <a:ea typeface="Alatsi"/>
                <a:cs typeface="Alatsi"/>
                <a:sym typeface="Alatsi"/>
              </a:rPr>
              <a:t>Red – Fire</a:t>
            </a:r>
          </a:p>
          <a:p>
            <a:pPr marL="258455" lvl="1" indent="-129228" algn="l">
              <a:buFont typeface="Arial"/>
              <a:buChar char="•"/>
            </a:pPr>
            <a:r>
              <a:rPr lang="en-US" sz="1200" dirty="0">
                <a:solidFill>
                  <a:srgbClr val="000000"/>
                </a:solidFill>
                <a:latin typeface="Alatsi"/>
                <a:ea typeface="Alatsi"/>
                <a:cs typeface="Alatsi"/>
                <a:sym typeface="Alatsi"/>
              </a:rPr>
              <a:t>Amber – Combustible Gas</a:t>
            </a:r>
          </a:p>
          <a:p>
            <a:pPr marL="258455" lvl="1" indent="-129228" algn="l">
              <a:buFont typeface="Arial"/>
              <a:buChar char="•"/>
            </a:pPr>
            <a:r>
              <a:rPr lang="en-US" sz="1200" dirty="0">
                <a:solidFill>
                  <a:srgbClr val="000000"/>
                </a:solidFill>
                <a:latin typeface="Alatsi"/>
                <a:ea typeface="Alatsi"/>
                <a:cs typeface="Alatsi"/>
                <a:sym typeface="Alatsi"/>
              </a:rPr>
              <a:t>Blue – Toxic Gas</a:t>
            </a:r>
          </a:p>
          <a:p>
            <a:pPr algn="l"/>
            <a:r>
              <a:rPr lang="en-US" sz="1200" dirty="0">
                <a:solidFill>
                  <a:srgbClr val="000000"/>
                </a:solidFill>
                <a:latin typeface="Alatsi"/>
                <a:ea typeface="Alatsi"/>
                <a:cs typeface="Alatsi"/>
                <a:sym typeface="Alatsi"/>
              </a:rPr>
              <a:t>Logical Trip Functions:</a:t>
            </a:r>
          </a:p>
          <a:p>
            <a:pPr marL="258455" lvl="1" indent="-129228" algn="l">
              <a:buFont typeface="Arial"/>
              <a:buChar char="•"/>
            </a:pPr>
            <a:r>
              <a:rPr lang="en-US" sz="1200" dirty="0">
                <a:solidFill>
                  <a:srgbClr val="000000"/>
                </a:solidFill>
                <a:latin typeface="Alatsi"/>
                <a:ea typeface="Alatsi"/>
                <a:cs typeface="Alatsi"/>
                <a:sym typeface="Alatsi"/>
              </a:rPr>
              <a:t>FM-200 discharge upon 2ooN smoke detector alarm</a:t>
            </a:r>
          </a:p>
          <a:p>
            <a:pPr marL="258455" lvl="1" indent="-129228" algn="l">
              <a:buFont typeface="Arial"/>
              <a:buChar char="•"/>
            </a:pPr>
            <a:r>
              <a:rPr lang="en-US" sz="1200" dirty="0">
                <a:solidFill>
                  <a:srgbClr val="000000"/>
                </a:solidFill>
                <a:latin typeface="Alatsi"/>
                <a:ea typeface="Alatsi"/>
                <a:cs typeface="Alatsi"/>
                <a:sym typeface="Alatsi"/>
              </a:rPr>
              <a:t>HVAC trip on DGT/DGC alarm or smoke detection</a:t>
            </a:r>
          </a:p>
          <a:p>
            <a:pPr marL="258455" lvl="1" indent="-129228" algn="l">
              <a:buFont typeface="Arial"/>
              <a:buChar char="•"/>
            </a:pPr>
            <a:r>
              <a:rPr lang="en-US" sz="1200" dirty="0">
                <a:solidFill>
                  <a:srgbClr val="000000"/>
                </a:solidFill>
                <a:latin typeface="Alatsi"/>
                <a:ea typeface="Alatsi"/>
                <a:cs typeface="Alatsi"/>
                <a:sym typeface="Alatsi"/>
              </a:rPr>
              <a:t>Deluge Skid activation upon confirmed fire detection</a:t>
            </a:r>
          </a:p>
          <a:p>
            <a:pPr algn="ctr"/>
            <a:endParaRPr lang="en-US" sz="1200" dirty="0">
              <a:solidFill>
                <a:srgbClr val="000000"/>
              </a:solidFill>
              <a:latin typeface="Alatsi"/>
              <a:ea typeface="Alatsi"/>
              <a:cs typeface="Alatsi"/>
              <a:sym typeface="Alatsi"/>
            </a:endParaRPr>
          </a:p>
          <a:p>
            <a:pPr algn="ctr"/>
            <a:endParaRPr lang="en-US" sz="1200" dirty="0">
              <a:solidFill>
                <a:srgbClr val="000000"/>
              </a:solidFill>
              <a:latin typeface="Alatsi"/>
              <a:ea typeface="Alatsi"/>
              <a:cs typeface="Alatsi"/>
              <a:sym typeface="Alatsi"/>
            </a:endParaRPr>
          </a:p>
          <a:p>
            <a:pPr algn="ctr">
              <a:spcBef>
                <a:spcPct val="0"/>
              </a:spcBef>
            </a:pPr>
            <a:endParaRPr lang="en-US" sz="1200" dirty="0">
              <a:solidFill>
                <a:srgbClr val="000000"/>
              </a:solidFill>
              <a:latin typeface="Alatsi"/>
              <a:ea typeface="Alatsi"/>
              <a:cs typeface="Alatsi"/>
              <a:sym typeface="Alatsi"/>
            </a:endParaRPr>
          </a:p>
        </p:txBody>
      </p:sp>
      <p:sp>
        <p:nvSpPr>
          <p:cNvPr id="9" name="Freeform 9"/>
          <p:cNvSpPr/>
          <p:nvPr/>
        </p:nvSpPr>
        <p:spPr>
          <a:xfrm>
            <a:off x="11805356" y="6019088"/>
            <a:ext cx="6385734" cy="3790588"/>
          </a:xfrm>
          <a:custGeom>
            <a:avLst/>
            <a:gdLst/>
            <a:ahLst/>
            <a:cxnLst/>
            <a:rect l="l" t="t" r="r" b="b"/>
            <a:pathLst>
              <a:path w="6385734" h="3790588">
                <a:moveTo>
                  <a:pt x="0" y="0"/>
                </a:moveTo>
                <a:lnTo>
                  <a:pt x="6385734" y="0"/>
                </a:lnTo>
                <a:lnTo>
                  <a:pt x="6385734" y="3790588"/>
                </a:lnTo>
                <a:lnTo>
                  <a:pt x="0" y="3790588"/>
                </a:lnTo>
                <a:lnTo>
                  <a:pt x="0" y="0"/>
                </a:lnTo>
                <a:close/>
              </a:path>
            </a:pathLst>
          </a:custGeom>
          <a:blipFill>
            <a:blip r:embed="rId6"/>
            <a:stretch>
              <a:fillRect l="-1828" t="-35" r="-3906"/>
            </a:stretch>
          </a:blipFill>
        </p:spPr>
      </p:sp>
      <p:sp>
        <p:nvSpPr>
          <p:cNvPr id="10" name="TextBox 10"/>
          <p:cNvSpPr txBox="1"/>
          <p:nvPr/>
        </p:nvSpPr>
        <p:spPr>
          <a:xfrm>
            <a:off x="16503729" y="268651"/>
            <a:ext cx="1555671" cy="577209"/>
          </a:xfrm>
          <a:prstGeom prst="rect">
            <a:avLst/>
          </a:prstGeom>
        </p:spPr>
        <p:txBody>
          <a:bodyPr wrap="square" lIns="0" tIns="0" rIns="0" bIns="0" rtlCol="0" anchor="t">
            <a:spAutoFit/>
          </a:bodyPr>
          <a:lstStyle/>
          <a:p>
            <a:pPr algn="ctr">
              <a:lnSpc>
                <a:spcPts val="4807"/>
              </a:lnSpc>
              <a:spcBef>
                <a:spcPct val="0"/>
              </a:spcBef>
            </a:pPr>
            <a:r>
              <a:rPr lang="en-US" sz="3433" dirty="0">
                <a:solidFill>
                  <a:srgbClr val="000000"/>
                </a:solidFill>
                <a:latin typeface="Alatsi"/>
                <a:ea typeface="Alatsi"/>
                <a:cs typeface="Alatsi"/>
                <a:sym typeface="Alatsi"/>
              </a:rPr>
              <a:t>RIL-JMD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BFA160">
                <a:alpha val="80000"/>
              </a:srgbClr>
            </a:solidFill>
          </p:spPr>
        </p:sp>
        <p:sp>
          <p:nvSpPr>
            <p:cNvPr id="4" name="TextBox 4"/>
            <p:cNvSpPr txBox="1"/>
            <p:nvPr/>
          </p:nvSpPr>
          <p:spPr>
            <a:xfrm>
              <a:off x="0" y="-38100"/>
              <a:ext cx="4816593" cy="30903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1417595" cy="1118896"/>
          </a:xfrm>
          <a:custGeom>
            <a:avLst/>
            <a:gdLst/>
            <a:ahLst/>
            <a:cxnLst/>
            <a:rect l="l" t="t" r="r" b="b"/>
            <a:pathLst>
              <a:path w="1417595" h="1118896">
                <a:moveTo>
                  <a:pt x="0" y="0"/>
                </a:moveTo>
                <a:lnTo>
                  <a:pt x="1417595" y="0"/>
                </a:lnTo>
                <a:lnTo>
                  <a:pt x="1417595" y="1118896"/>
                </a:lnTo>
                <a:lnTo>
                  <a:pt x="0" y="1118896"/>
                </a:lnTo>
                <a:lnTo>
                  <a:pt x="0" y="0"/>
                </a:lnTo>
                <a:close/>
              </a:path>
            </a:pathLst>
          </a:custGeom>
          <a:blipFill>
            <a:blip r:embed="rId2"/>
            <a:stretch>
              <a:fillRect l="-25776" r="-18293"/>
            </a:stretch>
          </a:blipFill>
        </p:spPr>
      </p:sp>
      <p:sp>
        <p:nvSpPr>
          <p:cNvPr id="6" name="Freeform 6"/>
          <p:cNvSpPr/>
          <p:nvPr/>
        </p:nvSpPr>
        <p:spPr>
          <a:xfrm>
            <a:off x="14845802" y="0"/>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40203" y="1241670"/>
            <a:ext cx="14151530" cy="9097106"/>
          </a:xfrm>
          <a:prstGeom prst="rect">
            <a:avLst/>
          </a:prstGeom>
        </p:spPr>
        <p:txBody>
          <a:bodyPr lIns="0" tIns="0" rIns="0" bIns="0" rtlCol="0" anchor="t">
            <a:spAutoFit/>
          </a:bodyPr>
          <a:lstStyle/>
          <a:p>
            <a:pPr algn="l">
              <a:lnSpc>
                <a:spcPts val="3575"/>
              </a:lnSpc>
              <a:spcBef>
                <a:spcPct val="0"/>
              </a:spcBef>
            </a:pPr>
            <a:r>
              <a:rPr lang="en-US" sz="2553" dirty="0">
                <a:solidFill>
                  <a:srgbClr val="000000"/>
                </a:solidFill>
                <a:latin typeface="Batangas"/>
                <a:ea typeface="Batangas"/>
                <a:cs typeface="Batangas"/>
                <a:sym typeface="Batangas"/>
              </a:rPr>
              <a:t>🔄 Why Shift from Wired to Wireless Fire &amp; Gas Detection Systems ?</a:t>
            </a:r>
          </a:p>
          <a:p>
            <a:pPr algn="l">
              <a:lnSpc>
                <a:spcPts val="2735"/>
              </a:lnSpc>
              <a:spcBef>
                <a:spcPct val="0"/>
              </a:spcBef>
            </a:pPr>
            <a:r>
              <a:rPr lang="en-US" sz="1953" dirty="0">
                <a:solidFill>
                  <a:srgbClr val="000000"/>
                </a:solidFill>
                <a:latin typeface="Alatsi"/>
                <a:ea typeface="Alatsi"/>
                <a:cs typeface="Alatsi"/>
                <a:sym typeface="Alatsi"/>
              </a:rPr>
              <a:t>✅ </a:t>
            </a:r>
            <a:r>
              <a:rPr lang="en-US" sz="1953" u="sng" dirty="0">
                <a:solidFill>
                  <a:srgbClr val="000000"/>
                </a:solidFill>
                <a:latin typeface="Alatsi"/>
                <a:ea typeface="Alatsi"/>
                <a:cs typeface="Alatsi"/>
                <a:sym typeface="Alatsi"/>
              </a:rPr>
              <a:t>1. Cost &amp; Time Efficiency</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Wired systems require extensive cabling, conduits, and civil work.</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Wireless systems eliminate these, cutting:</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CAPEX by up to 50%</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Commissioning time by 40–60%</a:t>
            </a:r>
          </a:p>
          <a:p>
            <a:pPr algn="l">
              <a:lnSpc>
                <a:spcPts val="2735"/>
              </a:lnSpc>
              <a:spcBef>
                <a:spcPct val="0"/>
              </a:spcBef>
            </a:pPr>
            <a:r>
              <a:rPr lang="en-US" sz="1953" dirty="0">
                <a:solidFill>
                  <a:srgbClr val="000000"/>
                </a:solidFill>
                <a:latin typeface="Alatsi"/>
                <a:ea typeface="Alatsi"/>
                <a:cs typeface="Alatsi"/>
                <a:sym typeface="Alatsi"/>
              </a:rPr>
              <a:t>✅ </a:t>
            </a:r>
            <a:r>
              <a:rPr lang="en-US" sz="1953" u="sng" dirty="0">
                <a:solidFill>
                  <a:srgbClr val="000000"/>
                </a:solidFill>
                <a:latin typeface="Alatsi"/>
                <a:ea typeface="Alatsi"/>
                <a:cs typeface="Alatsi"/>
                <a:sym typeface="Alatsi"/>
              </a:rPr>
              <a:t>2. Easy Deployment in Hazardous Zones</a:t>
            </a:r>
          </a:p>
          <a:p>
            <a:pPr marL="421824" lvl="1" indent="-210912">
              <a:lnSpc>
                <a:spcPts val="2735"/>
              </a:lnSpc>
              <a:buFont typeface="Arial"/>
              <a:buChar char="•"/>
            </a:pPr>
            <a:r>
              <a:rPr lang="en-US" sz="1953" dirty="0">
                <a:solidFill>
                  <a:srgbClr val="000000"/>
                </a:solidFill>
                <a:latin typeface="Alatsi"/>
                <a:ea typeface="Alatsi"/>
                <a:cs typeface="Alatsi"/>
                <a:sym typeface="Alatsi"/>
              </a:rPr>
              <a:t>Wireless detectors (e.g., Vanguard CH₄/H₂S) are ideal for remote or high-risk areas (e.g., flare zones) where cabling is impractical.</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Battery-powered devices support 3–5 years of operation(depends on scan time).</a:t>
            </a:r>
          </a:p>
          <a:p>
            <a:pPr algn="l">
              <a:lnSpc>
                <a:spcPts val="2735"/>
              </a:lnSpc>
            </a:pPr>
            <a:r>
              <a:rPr lang="en-US" sz="1953" dirty="0">
                <a:solidFill>
                  <a:srgbClr val="000000"/>
                </a:solidFill>
                <a:latin typeface="Alatsi"/>
                <a:ea typeface="Alatsi"/>
                <a:cs typeface="Alatsi"/>
                <a:sym typeface="Alatsi"/>
              </a:rPr>
              <a:t>✅</a:t>
            </a:r>
            <a:r>
              <a:rPr lang="en-US" sz="1953" u="sng" dirty="0">
                <a:solidFill>
                  <a:srgbClr val="000000"/>
                </a:solidFill>
                <a:latin typeface="Alatsi"/>
                <a:ea typeface="Alatsi"/>
                <a:cs typeface="Alatsi"/>
                <a:sym typeface="Alatsi"/>
              </a:rPr>
              <a:t> 3. Scalable &amp; Flexible</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Wired: Fixed, rigid structure; rework needed for expansion.</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Wireless: Plug-and-play; devices auto-join the mesh network with no wiring changes.</a:t>
            </a:r>
          </a:p>
          <a:p>
            <a:pPr algn="l">
              <a:lnSpc>
                <a:spcPts val="2735"/>
              </a:lnSpc>
              <a:spcBef>
                <a:spcPct val="0"/>
              </a:spcBef>
            </a:pPr>
            <a:r>
              <a:rPr lang="en-US" sz="1953" dirty="0">
                <a:solidFill>
                  <a:srgbClr val="000000"/>
                </a:solidFill>
                <a:latin typeface="Alatsi"/>
                <a:ea typeface="Alatsi"/>
                <a:cs typeface="Alatsi"/>
                <a:sym typeface="Alatsi"/>
              </a:rPr>
              <a:t>✅ </a:t>
            </a:r>
            <a:r>
              <a:rPr lang="en-US" sz="1953" u="sng" dirty="0">
                <a:solidFill>
                  <a:srgbClr val="000000"/>
                </a:solidFill>
                <a:latin typeface="Alatsi"/>
                <a:ea typeface="Alatsi"/>
                <a:cs typeface="Alatsi"/>
                <a:sym typeface="Alatsi"/>
              </a:rPr>
              <a:t>4. Reliable Communication</a:t>
            </a:r>
          </a:p>
          <a:p>
            <a:pPr marL="421824" lvl="1" indent="-210912" algn="l">
              <a:lnSpc>
                <a:spcPts val="2735"/>
              </a:lnSpc>
              <a:buFont typeface="Arial"/>
              <a:buChar char="•"/>
            </a:pPr>
            <a:r>
              <a:rPr lang="en-US" sz="1953" dirty="0" err="1">
                <a:solidFill>
                  <a:srgbClr val="000000"/>
                </a:solidFill>
                <a:latin typeface="Alatsi"/>
                <a:ea typeface="Alatsi"/>
                <a:cs typeface="Alatsi"/>
                <a:sym typeface="Alatsi"/>
              </a:rPr>
              <a:t>WirelessHART</a:t>
            </a:r>
            <a:r>
              <a:rPr lang="en-US" sz="1953" dirty="0">
                <a:solidFill>
                  <a:srgbClr val="000000"/>
                </a:solidFill>
                <a:latin typeface="Alatsi"/>
                <a:ea typeface="Alatsi"/>
                <a:cs typeface="Alatsi"/>
                <a:sym typeface="Alatsi"/>
              </a:rPr>
              <a:t> uses:</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TDMA for synchronized data transfer</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FHSS for interference resistance</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Mesh topology for self-healing paths</a:t>
            </a:r>
          </a:p>
          <a:p>
            <a:pPr algn="l">
              <a:lnSpc>
                <a:spcPts val="2735"/>
              </a:lnSpc>
            </a:pPr>
            <a:r>
              <a:rPr lang="en-US" sz="1953" dirty="0">
                <a:solidFill>
                  <a:srgbClr val="000000"/>
                </a:solidFill>
                <a:latin typeface="Alatsi"/>
                <a:ea typeface="Alatsi"/>
                <a:cs typeface="Alatsi"/>
                <a:sym typeface="Alatsi"/>
              </a:rPr>
              <a:t>✅</a:t>
            </a:r>
            <a:r>
              <a:rPr lang="en-US" sz="1953" u="sng" dirty="0">
                <a:solidFill>
                  <a:srgbClr val="000000"/>
                </a:solidFill>
                <a:latin typeface="Alatsi"/>
                <a:ea typeface="Alatsi"/>
                <a:cs typeface="Alatsi"/>
                <a:sym typeface="Alatsi"/>
              </a:rPr>
              <a:t> 5. Smarter Diagnostics</a:t>
            </a:r>
          </a:p>
          <a:p>
            <a:pPr marL="421824" lvl="1" indent="-210912" algn="just">
              <a:lnSpc>
                <a:spcPts val="2735"/>
              </a:lnSpc>
              <a:buFont typeface="Arial"/>
              <a:buChar char="•"/>
            </a:pPr>
            <a:r>
              <a:rPr lang="en-US" sz="1953" dirty="0">
                <a:solidFill>
                  <a:srgbClr val="000000"/>
                </a:solidFill>
                <a:latin typeface="Alatsi"/>
                <a:ea typeface="Alatsi"/>
                <a:cs typeface="Alatsi"/>
                <a:sym typeface="Alatsi"/>
              </a:rPr>
              <a:t>Wired 4–20 mA: One signal only.</a:t>
            </a:r>
          </a:p>
          <a:p>
            <a:pPr marL="421824" lvl="1" indent="-210912" algn="l">
              <a:lnSpc>
                <a:spcPts val="2735"/>
              </a:lnSpc>
              <a:buFont typeface="Arial"/>
              <a:buChar char="•"/>
            </a:pPr>
            <a:r>
              <a:rPr lang="en-US" sz="1953" dirty="0" err="1">
                <a:solidFill>
                  <a:srgbClr val="000000"/>
                </a:solidFill>
                <a:latin typeface="Alatsi"/>
                <a:ea typeface="Alatsi"/>
                <a:cs typeface="Alatsi"/>
                <a:sym typeface="Alatsi"/>
              </a:rPr>
              <a:t>WirelessHART</a:t>
            </a:r>
            <a:r>
              <a:rPr lang="en-US" sz="1953" dirty="0">
                <a:solidFill>
                  <a:srgbClr val="000000"/>
                </a:solidFill>
                <a:latin typeface="Alatsi"/>
                <a:ea typeface="Alatsi"/>
                <a:cs typeface="Alatsi"/>
                <a:sym typeface="Alatsi"/>
              </a:rPr>
              <a:t>: Gas level + battery status + signal quality + alarms — all remotely accessible.</a:t>
            </a:r>
          </a:p>
          <a:p>
            <a:pPr algn="l">
              <a:lnSpc>
                <a:spcPts val="2735"/>
              </a:lnSpc>
              <a:spcBef>
                <a:spcPct val="0"/>
              </a:spcBef>
            </a:pPr>
            <a:r>
              <a:rPr lang="en-US" sz="1953" dirty="0">
                <a:solidFill>
                  <a:srgbClr val="000000"/>
                </a:solidFill>
                <a:latin typeface="Alatsi"/>
                <a:ea typeface="Alatsi"/>
                <a:cs typeface="Alatsi"/>
                <a:sym typeface="Alatsi"/>
              </a:rPr>
              <a:t>✅</a:t>
            </a:r>
            <a:r>
              <a:rPr lang="en-US" sz="1953" u="sng" dirty="0">
                <a:solidFill>
                  <a:srgbClr val="000000"/>
                </a:solidFill>
                <a:latin typeface="Alatsi"/>
                <a:ea typeface="Alatsi"/>
                <a:cs typeface="Alatsi"/>
                <a:sym typeface="Alatsi"/>
              </a:rPr>
              <a:t> 6. Standards &amp; Safety</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Certified to:</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IEC 62591 (</a:t>
            </a:r>
            <a:r>
              <a:rPr lang="en-US" sz="1953" dirty="0" err="1">
                <a:solidFill>
                  <a:srgbClr val="000000"/>
                </a:solidFill>
                <a:latin typeface="Alatsi"/>
                <a:ea typeface="Alatsi"/>
                <a:cs typeface="Alatsi"/>
                <a:sym typeface="Alatsi"/>
              </a:rPr>
              <a:t>WirelessHART</a:t>
            </a:r>
            <a:r>
              <a:rPr lang="en-US" sz="1953" dirty="0">
                <a:solidFill>
                  <a:srgbClr val="000000"/>
                </a:solidFill>
                <a:latin typeface="Alatsi"/>
                <a:ea typeface="Alatsi"/>
                <a:cs typeface="Alatsi"/>
                <a:sym typeface="Alatsi"/>
              </a:rPr>
              <a:t>)</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IEC 61508/61511 (SIL 2/3)</a:t>
            </a:r>
          </a:p>
          <a:p>
            <a:pPr marL="421824" lvl="1" indent="-210912" algn="l">
              <a:lnSpc>
                <a:spcPts val="2735"/>
              </a:lnSpc>
              <a:buFont typeface="Arial"/>
              <a:buChar char="•"/>
            </a:pPr>
            <a:r>
              <a:rPr lang="en-US" sz="1953" dirty="0">
                <a:solidFill>
                  <a:srgbClr val="000000"/>
                </a:solidFill>
                <a:latin typeface="Alatsi"/>
                <a:ea typeface="Alatsi"/>
                <a:cs typeface="Alatsi"/>
                <a:sym typeface="Alatsi"/>
              </a:rPr>
              <a:t>ATEX/IECEx Zone 1/2</a:t>
            </a:r>
          </a:p>
        </p:txBody>
      </p:sp>
      <p:sp>
        <p:nvSpPr>
          <p:cNvPr id="8" name="Freeform 8"/>
          <p:cNvSpPr/>
          <p:nvPr/>
        </p:nvSpPr>
        <p:spPr>
          <a:xfrm>
            <a:off x="10418210" y="1298820"/>
            <a:ext cx="958746" cy="2130547"/>
          </a:xfrm>
          <a:custGeom>
            <a:avLst/>
            <a:gdLst/>
            <a:ahLst/>
            <a:cxnLst/>
            <a:rect l="l" t="t" r="r" b="b"/>
            <a:pathLst>
              <a:path w="958746" h="2130547">
                <a:moveTo>
                  <a:pt x="0" y="0"/>
                </a:moveTo>
                <a:lnTo>
                  <a:pt x="958747" y="0"/>
                </a:lnTo>
                <a:lnTo>
                  <a:pt x="958747" y="2130548"/>
                </a:lnTo>
                <a:lnTo>
                  <a:pt x="0" y="21305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0493403" y="4588854"/>
            <a:ext cx="7596660" cy="5082385"/>
          </a:xfrm>
          <a:custGeom>
            <a:avLst/>
            <a:gdLst/>
            <a:ahLst/>
            <a:cxnLst/>
            <a:rect l="l" t="t" r="r" b="b"/>
            <a:pathLst>
              <a:path w="7596660" h="5082385">
                <a:moveTo>
                  <a:pt x="0" y="0"/>
                </a:moveTo>
                <a:lnTo>
                  <a:pt x="7596660" y="0"/>
                </a:lnTo>
                <a:lnTo>
                  <a:pt x="7596660" y="5082385"/>
                </a:lnTo>
                <a:lnTo>
                  <a:pt x="0" y="5082385"/>
                </a:lnTo>
                <a:lnTo>
                  <a:pt x="0" y="0"/>
                </a:lnTo>
                <a:close/>
              </a:path>
            </a:pathLst>
          </a:custGeom>
          <a:blipFill>
            <a:blip r:embed="rId7"/>
            <a:stretch>
              <a:fillRect l="-1364" r="-1364"/>
            </a:stretch>
          </a:blipFill>
        </p:spPr>
      </p:sp>
      <p:sp>
        <p:nvSpPr>
          <p:cNvPr id="10" name="TextBox 10"/>
          <p:cNvSpPr txBox="1"/>
          <p:nvPr/>
        </p:nvSpPr>
        <p:spPr>
          <a:xfrm>
            <a:off x="16503729" y="439645"/>
            <a:ext cx="1586334" cy="589055"/>
          </a:xfrm>
          <a:prstGeom prst="rect">
            <a:avLst/>
          </a:prstGeom>
        </p:spPr>
        <p:txBody>
          <a:bodyPr wrap="square" lIns="0" tIns="0" rIns="0" bIns="0" rtlCol="0" anchor="t">
            <a:spAutoFit/>
          </a:bodyPr>
          <a:lstStyle/>
          <a:p>
            <a:pPr algn="ctr">
              <a:lnSpc>
                <a:spcPts val="4807"/>
              </a:lnSpc>
              <a:spcBef>
                <a:spcPct val="0"/>
              </a:spcBef>
            </a:pPr>
            <a:r>
              <a:rPr lang="en-US" sz="3433" dirty="0">
                <a:solidFill>
                  <a:srgbClr val="000000"/>
                </a:solidFill>
                <a:latin typeface="Alatsi"/>
                <a:ea typeface="Alatsi"/>
                <a:cs typeface="Alatsi"/>
                <a:sym typeface="Alatsi"/>
              </a:rPr>
              <a:t>RIL-JMD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070" y="912667"/>
            <a:ext cx="7418444" cy="3393762"/>
          </a:xfrm>
          <a:custGeom>
            <a:avLst/>
            <a:gdLst/>
            <a:ahLst/>
            <a:cxnLst/>
            <a:rect l="l" t="t" r="r" b="b"/>
            <a:pathLst>
              <a:path w="7418444" h="3393762">
                <a:moveTo>
                  <a:pt x="0" y="0"/>
                </a:moveTo>
                <a:lnTo>
                  <a:pt x="7418444" y="0"/>
                </a:lnTo>
                <a:lnTo>
                  <a:pt x="7418444" y="3393762"/>
                </a:lnTo>
                <a:lnTo>
                  <a:pt x="0" y="3393762"/>
                </a:lnTo>
                <a:lnTo>
                  <a:pt x="0" y="0"/>
                </a:lnTo>
                <a:close/>
              </a:path>
            </a:pathLst>
          </a:custGeom>
          <a:blipFill>
            <a:blip r:embed="rId2"/>
            <a:stretch>
              <a:fillRect l="-9754" t="-10537" r="-21222" b="-29034"/>
            </a:stretch>
          </a:blipFill>
        </p:spPr>
      </p:sp>
      <p:grpSp>
        <p:nvGrpSpPr>
          <p:cNvPr id="3" name="Group 3"/>
          <p:cNvGrpSpPr/>
          <p:nvPr/>
        </p:nvGrpSpPr>
        <p:grpSpPr>
          <a:xfrm>
            <a:off x="8219889" y="1737091"/>
            <a:ext cx="3086100" cy="1105217"/>
            <a:chOff x="0" y="0"/>
            <a:chExt cx="812800" cy="291086"/>
          </a:xfrm>
        </p:grpSpPr>
        <p:sp>
          <p:nvSpPr>
            <p:cNvPr id="4" name="Freeform 4"/>
            <p:cNvSpPr/>
            <p:nvPr/>
          </p:nvSpPr>
          <p:spPr>
            <a:xfrm>
              <a:off x="0" y="0"/>
              <a:ext cx="812800" cy="291086"/>
            </a:xfrm>
            <a:custGeom>
              <a:avLst/>
              <a:gdLst/>
              <a:ahLst/>
              <a:cxnLst/>
              <a:rect l="l" t="t" r="r" b="b"/>
              <a:pathLst>
                <a:path w="812800" h="291086">
                  <a:moveTo>
                    <a:pt x="0" y="0"/>
                  </a:moveTo>
                  <a:lnTo>
                    <a:pt x="812800" y="0"/>
                  </a:lnTo>
                  <a:lnTo>
                    <a:pt x="812800" y="291086"/>
                  </a:lnTo>
                  <a:lnTo>
                    <a:pt x="0" y="291086"/>
                  </a:lnTo>
                  <a:close/>
                </a:path>
              </a:pathLst>
            </a:custGeom>
            <a:solidFill>
              <a:srgbClr val="000000">
                <a:alpha val="0"/>
              </a:srgbClr>
            </a:solidFill>
            <a:ln w="47625" cap="sq">
              <a:solidFill>
                <a:srgbClr val="000000"/>
              </a:solidFill>
              <a:prstDash val="solid"/>
              <a:miter/>
            </a:ln>
          </p:spPr>
        </p:sp>
        <p:sp>
          <p:nvSpPr>
            <p:cNvPr id="5" name="TextBox 5"/>
            <p:cNvSpPr txBox="1"/>
            <p:nvPr/>
          </p:nvSpPr>
          <p:spPr>
            <a:xfrm>
              <a:off x="0" y="-38100"/>
              <a:ext cx="812800" cy="329186"/>
            </a:xfrm>
            <a:prstGeom prst="rect">
              <a:avLst/>
            </a:prstGeom>
          </p:spPr>
          <p:txBody>
            <a:bodyPr lIns="50800" tIns="50800" rIns="50800" bIns="50800" rtlCol="0" anchor="ctr"/>
            <a:lstStyle/>
            <a:p>
              <a:pPr algn="ctr">
                <a:lnSpc>
                  <a:spcPts val="2719"/>
                </a:lnSpc>
              </a:pPr>
              <a:endParaRPr/>
            </a:p>
          </p:txBody>
        </p:sp>
      </p:grpSp>
      <p:grpSp>
        <p:nvGrpSpPr>
          <p:cNvPr id="6" name="Group 6"/>
          <p:cNvGrpSpPr/>
          <p:nvPr/>
        </p:nvGrpSpPr>
        <p:grpSpPr>
          <a:xfrm>
            <a:off x="8172364" y="3423333"/>
            <a:ext cx="3086100" cy="1105217"/>
            <a:chOff x="0" y="0"/>
            <a:chExt cx="812800" cy="291086"/>
          </a:xfrm>
        </p:grpSpPr>
        <p:sp>
          <p:nvSpPr>
            <p:cNvPr id="7" name="Freeform 7"/>
            <p:cNvSpPr/>
            <p:nvPr/>
          </p:nvSpPr>
          <p:spPr>
            <a:xfrm>
              <a:off x="0" y="0"/>
              <a:ext cx="812800" cy="291086"/>
            </a:xfrm>
            <a:custGeom>
              <a:avLst/>
              <a:gdLst/>
              <a:ahLst/>
              <a:cxnLst/>
              <a:rect l="l" t="t" r="r" b="b"/>
              <a:pathLst>
                <a:path w="812800" h="291086">
                  <a:moveTo>
                    <a:pt x="0" y="0"/>
                  </a:moveTo>
                  <a:lnTo>
                    <a:pt x="812800" y="0"/>
                  </a:lnTo>
                  <a:lnTo>
                    <a:pt x="812800" y="291086"/>
                  </a:lnTo>
                  <a:lnTo>
                    <a:pt x="0" y="291086"/>
                  </a:lnTo>
                  <a:close/>
                </a:path>
              </a:pathLst>
            </a:custGeom>
            <a:solidFill>
              <a:srgbClr val="000000">
                <a:alpha val="0"/>
              </a:srgbClr>
            </a:solidFill>
            <a:ln w="47625" cap="sq">
              <a:solidFill>
                <a:srgbClr val="000000"/>
              </a:solidFill>
              <a:prstDash val="solid"/>
              <a:miter/>
            </a:ln>
          </p:spPr>
        </p:sp>
        <p:sp>
          <p:nvSpPr>
            <p:cNvPr id="8" name="TextBox 8"/>
            <p:cNvSpPr txBox="1"/>
            <p:nvPr/>
          </p:nvSpPr>
          <p:spPr>
            <a:xfrm>
              <a:off x="0" y="-104775"/>
              <a:ext cx="812800" cy="395861"/>
            </a:xfrm>
            <a:prstGeom prst="rect">
              <a:avLst/>
            </a:prstGeom>
          </p:spPr>
          <p:txBody>
            <a:bodyPr lIns="50800" tIns="50800" rIns="50800" bIns="50800" rtlCol="0" anchor="ctr"/>
            <a:lstStyle/>
            <a:p>
              <a:pPr algn="ctr">
                <a:lnSpc>
                  <a:spcPts val="2719"/>
                </a:lnSpc>
              </a:pPr>
              <a:endParaRPr/>
            </a:p>
          </p:txBody>
        </p:sp>
      </p:grpSp>
      <p:grpSp>
        <p:nvGrpSpPr>
          <p:cNvPr id="9" name="Group 9"/>
          <p:cNvGrpSpPr/>
          <p:nvPr/>
        </p:nvGrpSpPr>
        <p:grpSpPr>
          <a:xfrm>
            <a:off x="8172364" y="8764206"/>
            <a:ext cx="3086100" cy="1105217"/>
            <a:chOff x="0" y="0"/>
            <a:chExt cx="812800" cy="291086"/>
          </a:xfrm>
        </p:grpSpPr>
        <p:sp>
          <p:nvSpPr>
            <p:cNvPr id="10" name="Freeform 10"/>
            <p:cNvSpPr/>
            <p:nvPr/>
          </p:nvSpPr>
          <p:spPr>
            <a:xfrm>
              <a:off x="0" y="0"/>
              <a:ext cx="812800" cy="291086"/>
            </a:xfrm>
            <a:custGeom>
              <a:avLst/>
              <a:gdLst/>
              <a:ahLst/>
              <a:cxnLst/>
              <a:rect l="l" t="t" r="r" b="b"/>
              <a:pathLst>
                <a:path w="812800" h="291086">
                  <a:moveTo>
                    <a:pt x="0" y="0"/>
                  </a:moveTo>
                  <a:lnTo>
                    <a:pt x="812800" y="0"/>
                  </a:lnTo>
                  <a:lnTo>
                    <a:pt x="812800" y="291086"/>
                  </a:lnTo>
                  <a:lnTo>
                    <a:pt x="0" y="291086"/>
                  </a:lnTo>
                  <a:close/>
                </a:path>
              </a:pathLst>
            </a:custGeom>
            <a:solidFill>
              <a:srgbClr val="000000">
                <a:alpha val="0"/>
              </a:srgbClr>
            </a:solidFill>
            <a:ln w="47625" cap="sq">
              <a:solidFill>
                <a:srgbClr val="000000"/>
              </a:solidFill>
              <a:prstDash val="solid"/>
              <a:miter/>
            </a:ln>
          </p:spPr>
        </p:sp>
        <p:sp>
          <p:nvSpPr>
            <p:cNvPr id="11" name="TextBox 11"/>
            <p:cNvSpPr txBox="1"/>
            <p:nvPr/>
          </p:nvSpPr>
          <p:spPr>
            <a:xfrm>
              <a:off x="0" y="-38100"/>
              <a:ext cx="812800" cy="329186"/>
            </a:xfrm>
            <a:prstGeom prst="rect">
              <a:avLst/>
            </a:prstGeom>
          </p:spPr>
          <p:txBody>
            <a:bodyPr lIns="50800" tIns="50800" rIns="50800" bIns="50800" rtlCol="0" anchor="ctr"/>
            <a:lstStyle/>
            <a:p>
              <a:pPr algn="ctr">
                <a:lnSpc>
                  <a:spcPts val="2719"/>
                </a:lnSpc>
              </a:pPr>
              <a:endParaRPr/>
            </a:p>
          </p:txBody>
        </p:sp>
      </p:grpSp>
      <p:grpSp>
        <p:nvGrpSpPr>
          <p:cNvPr id="12" name="Group 12"/>
          <p:cNvGrpSpPr/>
          <p:nvPr/>
        </p:nvGrpSpPr>
        <p:grpSpPr>
          <a:xfrm>
            <a:off x="8172364" y="7077964"/>
            <a:ext cx="3086100" cy="1105217"/>
            <a:chOff x="0" y="0"/>
            <a:chExt cx="812800" cy="291086"/>
          </a:xfrm>
        </p:grpSpPr>
        <p:sp>
          <p:nvSpPr>
            <p:cNvPr id="13" name="Freeform 13"/>
            <p:cNvSpPr/>
            <p:nvPr/>
          </p:nvSpPr>
          <p:spPr>
            <a:xfrm>
              <a:off x="0" y="0"/>
              <a:ext cx="812800" cy="291086"/>
            </a:xfrm>
            <a:custGeom>
              <a:avLst/>
              <a:gdLst/>
              <a:ahLst/>
              <a:cxnLst/>
              <a:rect l="l" t="t" r="r" b="b"/>
              <a:pathLst>
                <a:path w="812800" h="291086">
                  <a:moveTo>
                    <a:pt x="0" y="0"/>
                  </a:moveTo>
                  <a:lnTo>
                    <a:pt x="812800" y="0"/>
                  </a:lnTo>
                  <a:lnTo>
                    <a:pt x="812800" y="291086"/>
                  </a:lnTo>
                  <a:lnTo>
                    <a:pt x="0" y="291086"/>
                  </a:lnTo>
                  <a:close/>
                </a:path>
              </a:pathLst>
            </a:custGeom>
            <a:solidFill>
              <a:srgbClr val="000000">
                <a:alpha val="0"/>
              </a:srgbClr>
            </a:solidFill>
            <a:ln w="47625" cap="sq">
              <a:solidFill>
                <a:srgbClr val="000000"/>
              </a:solidFill>
              <a:prstDash val="solid"/>
              <a:miter/>
            </a:ln>
          </p:spPr>
        </p:sp>
        <p:sp>
          <p:nvSpPr>
            <p:cNvPr id="14" name="TextBox 14"/>
            <p:cNvSpPr txBox="1"/>
            <p:nvPr/>
          </p:nvSpPr>
          <p:spPr>
            <a:xfrm>
              <a:off x="0" y="-38100"/>
              <a:ext cx="812800" cy="329186"/>
            </a:xfrm>
            <a:prstGeom prst="rect">
              <a:avLst/>
            </a:prstGeom>
          </p:spPr>
          <p:txBody>
            <a:bodyPr lIns="50800" tIns="50800" rIns="50800" bIns="50800" rtlCol="0" anchor="ctr"/>
            <a:lstStyle/>
            <a:p>
              <a:pPr algn="ctr">
                <a:lnSpc>
                  <a:spcPts val="2719"/>
                </a:lnSpc>
              </a:pPr>
              <a:endParaRPr/>
            </a:p>
          </p:txBody>
        </p:sp>
      </p:grpSp>
      <p:grpSp>
        <p:nvGrpSpPr>
          <p:cNvPr id="15" name="Group 15"/>
          <p:cNvGrpSpPr/>
          <p:nvPr/>
        </p:nvGrpSpPr>
        <p:grpSpPr>
          <a:xfrm>
            <a:off x="8172364" y="5392212"/>
            <a:ext cx="3086100" cy="1105217"/>
            <a:chOff x="0" y="0"/>
            <a:chExt cx="812800" cy="291086"/>
          </a:xfrm>
        </p:grpSpPr>
        <p:sp>
          <p:nvSpPr>
            <p:cNvPr id="16" name="Freeform 16"/>
            <p:cNvSpPr/>
            <p:nvPr/>
          </p:nvSpPr>
          <p:spPr>
            <a:xfrm>
              <a:off x="0" y="0"/>
              <a:ext cx="812800" cy="291086"/>
            </a:xfrm>
            <a:custGeom>
              <a:avLst/>
              <a:gdLst/>
              <a:ahLst/>
              <a:cxnLst/>
              <a:rect l="l" t="t" r="r" b="b"/>
              <a:pathLst>
                <a:path w="812800" h="291086">
                  <a:moveTo>
                    <a:pt x="0" y="0"/>
                  </a:moveTo>
                  <a:lnTo>
                    <a:pt x="812800" y="0"/>
                  </a:lnTo>
                  <a:lnTo>
                    <a:pt x="812800" y="291086"/>
                  </a:lnTo>
                  <a:lnTo>
                    <a:pt x="0" y="291086"/>
                  </a:lnTo>
                  <a:close/>
                </a:path>
              </a:pathLst>
            </a:custGeom>
            <a:solidFill>
              <a:srgbClr val="000000">
                <a:alpha val="0"/>
              </a:srgbClr>
            </a:solidFill>
            <a:ln w="47625" cap="sq">
              <a:solidFill>
                <a:srgbClr val="000000"/>
              </a:solidFill>
              <a:prstDash val="solid"/>
              <a:miter/>
            </a:ln>
          </p:spPr>
        </p:sp>
        <p:sp>
          <p:nvSpPr>
            <p:cNvPr id="17" name="TextBox 17"/>
            <p:cNvSpPr txBox="1"/>
            <p:nvPr/>
          </p:nvSpPr>
          <p:spPr>
            <a:xfrm>
              <a:off x="0" y="-38100"/>
              <a:ext cx="812800" cy="329186"/>
            </a:xfrm>
            <a:prstGeom prst="rect">
              <a:avLst/>
            </a:prstGeom>
          </p:spPr>
          <p:txBody>
            <a:bodyPr lIns="50800" tIns="50800" rIns="50800" bIns="50800" rtlCol="0" anchor="ctr"/>
            <a:lstStyle/>
            <a:p>
              <a:pPr algn="ctr">
                <a:lnSpc>
                  <a:spcPts val="2719"/>
                </a:lnSpc>
              </a:pPr>
              <a:endParaRPr/>
            </a:p>
          </p:txBody>
        </p:sp>
      </p:grpSp>
      <p:sp>
        <p:nvSpPr>
          <p:cNvPr id="18" name="TextBox 18"/>
          <p:cNvSpPr txBox="1"/>
          <p:nvPr/>
        </p:nvSpPr>
        <p:spPr>
          <a:xfrm>
            <a:off x="8626101" y="3483783"/>
            <a:ext cx="2054900" cy="1044766"/>
          </a:xfrm>
          <a:prstGeom prst="rect">
            <a:avLst/>
          </a:prstGeom>
        </p:spPr>
        <p:txBody>
          <a:bodyPr lIns="0" tIns="0" rIns="0" bIns="0" rtlCol="0" anchor="t">
            <a:spAutoFit/>
          </a:bodyPr>
          <a:lstStyle/>
          <a:p>
            <a:pPr algn="ctr">
              <a:lnSpc>
                <a:spcPts val="3839"/>
              </a:lnSpc>
              <a:spcBef>
                <a:spcPct val="0"/>
              </a:spcBef>
            </a:pPr>
            <a:r>
              <a:rPr lang="en-US" sz="2742">
                <a:solidFill>
                  <a:srgbClr val="000000"/>
                </a:solidFill>
                <a:latin typeface="Inlander Smooth"/>
                <a:ea typeface="Inlander Smooth"/>
                <a:cs typeface="Inlander Smooth"/>
                <a:sym typeface="Inlander Smooth"/>
              </a:rPr>
              <a:t>REPEATER LAYER</a:t>
            </a:r>
          </a:p>
        </p:txBody>
      </p:sp>
      <p:sp>
        <p:nvSpPr>
          <p:cNvPr id="19" name="AutoShape 19"/>
          <p:cNvSpPr/>
          <p:nvPr/>
        </p:nvSpPr>
        <p:spPr>
          <a:xfrm flipH="1">
            <a:off x="9715414" y="2842308"/>
            <a:ext cx="47525" cy="581025"/>
          </a:xfrm>
          <a:prstGeom prst="line">
            <a:avLst/>
          </a:prstGeom>
          <a:ln w="38100" cap="flat">
            <a:solidFill>
              <a:srgbClr val="000000"/>
            </a:solidFill>
            <a:prstDash val="solid"/>
            <a:headEnd type="none" w="sm" len="sm"/>
            <a:tailEnd type="triangle" w="lg" len="med"/>
          </a:ln>
        </p:spPr>
      </p:sp>
      <p:sp>
        <p:nvSpPr>
          <p:cNvPr id="20" name="AutoShape 20"/>
          <p:cNvSpPr/>
          <p:nvPr/>
        </p:nvSpPr>
        <p:spPr>
          <a:xfrm>
            <a:off x="9715414" y="8183181"/>
            <a:ext cx="0" cy="622176"/>
          </a:xfrm>
          <a:prstGeom prst="line">
            <a:avLst/>
          </a:prstGeom>
          <a:ln w="38100" cap="flat">
            <a:solidFill>
              <a:srgbClr val="000000"/>
            </a:solidFill>
            <a:prstDash val="solid"/>
            <a:headEnd type="none" w="sm" len="sm"/>
            <a:tailEnd type="triangle" w="lg" len="med"/>
          </a:ln>
        </p:spPr>
      </p:sp>
      <p:sp>
        <p:nvSpPr>
          <p:cNvPr id="21" name="AutoShape 21"/>
          <p:cNvSpPr/>
          <p:nvPr/>
        </p:nvSpPr>
        <p:spPr>
          <a:xfrm>
            <a:off x="9715414" y="6542373"/>
            <a:ext cx="0" cy="535591"/>
          </a:xfrm>
          <a:prstGeom prst="line">
            <a:avLst/>
          </a:prstGeom>
          <a:ln w="38100" cap="flat">
            <a:solidFill>
              <a:srgbClr val="000000"/>
            </a:solidFill>
            <a:prstDash val="solid"/>
            <a:headEnd type="none" w="sm" len="sm"/>
            <a:tailEnd type="triangle" w="lg" len="med"/>
          </a:ln>
        </p:spPr>
      </p:sp>
      <p:sp>
        <p:nvSpPr>
          <p:cNvPr id="22" name="AutoShape 22"/>
          <p:cNvSpPr/>
          <p:nvPr/>
        </p:nvSpPr>
        <p:spPr>
          <a:xfrm flipH="1">
            <a:off x="9715414" y="4528549"/>
            <a:ext cx="28178" cy="863663"/>
          </a:xfrm>
          <a:prstGeom prst="line">
            <a:avLst/>
          </a:prstGeom>
          <a:ln w="38100" cap="flat">
            <a:solidFill>
              <a:srgbClr val="000000"/>
            </a:solidFill>
            <a:prstDash val="solid"/>
            <a:headEnd type="none" w="sm" len="sm"/>
            <a:tailEnd type="triangle" w="lg" len="med"/>
          </a:ln>
        </p:spPr>
      </p:sp>
      <p:sp>
        <p:nvSpPr>
          <p:cNvPr id="23" name="AutoShape 23"/>
          <p:cNvSpPr/>
          <p:nvPr/>
        </p:nvSpPr>
        <p:spPr>
          <a:xfrm>
            <a:off x="11382189" y="3956891"/>
            <a:ext cx="1167707" cy="0"/>
          </a:xfrm>
          <a:prstGeom prst="line">
            <a:avLst/>
          </a:prstGeom>
          <a:ln w="38100" cap="flat">
            <a:solidFill>
              <a:srgbClr val="000000"/>
            </a:solidFill>
            <a:prstDash val="solid"/>
            <a:headEnd type="none" w="sm" len="sm"/>
            <a:tailEnd type="triangle" w="lg" len="med"/>
          </a:ln>
        </p:spPr>
      </p:sp>
      <p:sp>
        <p:nvSpPr>
          <p:cNvPr id="24" name="AutoShape 24"/>
          <p:cNvSpPr/>
          <p:nvPr/>
        </p:nvSpPr>
        <p:spPr>
          <a:xfrm>
            <a:off x="11382189" y="9335864"/>
            <a:ext cx="1167707" cy="0"/>
          </a:xfrm>
          <a:prstGeom prst="line">
            <a:avLst/>
          </a:prstGeom>
          <a:ln w="38100" cap="flat">
            <a:solidFill>
              <a:srgbClr val="000000"/>
            </a:solidFill>
            <a:prstDash val="solid"/>
            <a:headEnd type="none" w="sm" len="sm"/>
            <a:tailEnd type="triangle" w="lg" len="med"/>
          </a:ln>
        </p:spPr>
      </p:sp>
      <p:sp>
        <p:nvSpPr>
          <p:cNvPr id="25" name="AutoShape 25"/>
          <p:cNvSpPr/>
          <p:nvPr/>
        </p:nvSpPr>
        <p:spPr>
          <a:xfrm>
            <a:off x="11382189" y="7782828"/>
            <a:ext cx="1167707" cy="0"/>
          </a:xfrm>
          <a:prstGeom prst="line">
            <a:avLst/>
          </a:prstGeom>
          <a:ln w="38100" cap="flat">
            <a:solidFill>
              <a:srgbClr val="000000"/>
            </a:solidFill>
            <a:prstDash val="solid"/>
            <a:headEnd type="none" w="sm" len="sm"/>
            <a:tailEnd type="triangle" w="lg" len="med"/>
          </a:ln>
        </p:spPr>
      </p:sp>
      <p:sp>
        <p:nvSpPr>
          <p:cNvPr id="26" name="AutoShape 26"/>
          <p:cNvSpPr/>
          <p:nvPr/>
        </p:nvSpPr>
        <p:spPr>
          <a:xfrm>
            <a:off x="11382189" y="6030228"/>
            <a:ext cx="1167707" cy="0"/>
          </a:xfrm>
          <a:prstGeom prst="line">
            <a:avLst/>
          </a:prstGeom>
          <a:ln w="38100" cap="flat">
            <a:solidFill>
              <a:srgbClr val="000000"/>
            </a:solidFill>
            <a:prstDash val="solid"/>
            <a:headEnd type="none" w="sm" len="sm"/>
            <a:tailEnd type="triangle" w="lg" len="med"/>
          </a:ln>
        </p:spPr>
      </p:sp>
      <p:sp>
        <p:nvSpPr>
          <p:cNvPr id="27" name="AutoShape 27"/>
          <p:cNvSpPr/>
          <p:nvPr/>
        </p:nvSpPr>
        <p:spPr>
          <a:xfrm>
            <a:off x="11382189" y="2202093"/>
            <a:ext cx="1167707" cy="0"/>
          </a:xfrm>
          <a:prstGeom prst="line">
            <a:avLst/>
          </a:prstGeom>
          <a:ln w="38100" cap="flat">
            <a:solidFill>
              <a:srgbClr val="000000"/>
            </a:solidFill>
            <a:prstDash val="solid"/>
            <a:headEnd type="none" w="sm" len="sm"/>
            <a:tailEnd type="triangle" w="lg" len="med"/>
          </a:ln>
        </p:spPr>
      </p:sp>
      <p:sp>
        <p:nvSpPr>
          <p:cNvPr id="28" name="TextBox 28"/>
          <p:cNvSpPr txBox="1"/>
          <p:nvPr/>
        </p:nvSpPr>
        <p:spPr>
          <a:xfrm>
            <a:off x="12622286" y="1997896"/>
            <a:ext cx="4651772" cy="435519"/>
          </a:xfrm>
          <a:prstGeom prst="rect">
            <a:avLst/>
          </a:prstGeom>
        </p:spPr>
        <p:txBody>
          <a:bodyPr lIns="0" tIns="0" rIns="0" bIns="0" rtlCol="0" anchor="t">
            <a:spAutoFit/>
          </a:bodyPr>
          <a:lstStyle/>
          <a:p>
            <a:pPr algn="ctr">
              <a:lnSpc>
                <a:spcPts val="3295"/>
              </a:lnSpc>
              <a:spcBef>
                <a:spcPct val="0"/>
              </a:spcBef>
            </a:pPr>
            <a:r>
              <a:rPr lang="en-US" sz="2353" b="1">
                <a:solidFill>
                  <a:srgbClr val="B19F7E"/>
                </a:solidFill>
                <a:latin typeface="Gill Sans Display Ultra-Bold"/>
                <a:ea typeface="Gill Sans Display Ultra-Bold"/>
                <a:cs typeface="Gill Sans Display Ultra-Bold"/>
                <a:sym typeface="Gill Sans Display Ultra-Bold"/>
              </a:rPr>
              <a:t>Vanguard CH4/H2S Detectors</a:t>
            </a:r>
          </a:p>
        </p:txBody>
      </p:sp>
      <p:sp>
        <p:nvSpPr>
          <p:cNvPr id="29" name="Freeform 29"/>
          <p:cNvSpPr/>
          <p:nvPr/>
        </p:nvSpPr>
        <p:spPr>
          <a:xfrm>
            <a:off x="16781353" y="1977756"/>
            <a:ext cx="1710023" cy="1398574"/>
          </a:xfrm>
          <a:custGeom>
            <a:avLst/>
            <a:gdLst/>
            <a:ahLst/>
            <a:cxnLst/>
            <a:rect l="l" t="t" r="r" b="b"/>
            <a:pathLst>
              <a:path w="1710023" h="1398574">
                <a:moveTo>
                  <a:pt x="0" y="0"/>
                </a:moveTo>
                <a:lnTo>
                  <a:pt x="1710024" y="0"/>
                </a:lnTo>
                <a:lnTo>
                  <a:pt x="1710024" y="1398574"/>
                </a:lnTo>
                <a:lnTo>
                  <a:pt x="0" y="1398574"/>
                </a:lnTo>
                <a:lnTo>
                  <a:pt x="0" y="0"/>
                </a:lnTo>
                <a:close/>
              </a:path>
            </a:pathLst>
          </a:custGeom>
          <a:blipFill>
            <a:blip r:embed="rId3"/>
            <a:stretch>
              <a:fillRect t="-5713" b="-16555"/>
            </a:stretch>
          </a:blipFill>
        </p:spPr>
      </p:sp>
      <p:sp>
        <p:nvSpPr>
          <p:cNvPr id="30" name="Freeform 30"/>
          <p:cNvSpPr/>
          <p:nvPr/>
        </p:nvSpPr>
        <p:spPr>
          <a:xfrm>
            <a:off x="16176599" y="4219007"/>
            <a:ext cx="2111401" cy="1642774"/>
          </a:xfrm>
          <a:custGeom>
            <a:avLst/>
            <a:gdLst/>
            <a:ahLst/>
            <a:cxnLst/>
            <a:rect l="l" t="t" r="r" b="b"/>
            <a:pathLst>
              <a:path w="2111401" h="1642774">
                <a:moveTo>
                  <a:pt x="0" y="0"/>
                </a:moveTo>
                <a:lnTo>
                  <a:pt x="2111401" y="0"/>
                </a:lnTo>
                <a:lnTo>
                  <a:pt x="2111401" y="1642773"/>
                </a:lnTo>
                <a:lnTo>
                  <a:pt x="0" y="1642773"/>
                </a:lnTo>
                <a:lnTo>
                  <a:pt x="0" y="0"/>
                </a:lnTo>
                <a:close/>
              </a:path>
            </a:pathLst>
          </a:custGeom>
          <a:blipFill>
            <a:blip r:embed="rId4"/>
            <a:stretch>
              <a:fillRect t="-14263" b="-14263"/>
            </a:stretch>
          </a:blipFill>
        </p:spPr>
      </p:sp>
      <p:sp>
        <p:nvSpPr>
          <p:cNvPr id="31" name="Freeform 31"/>
          <p:cNvSpPr/>
          <p:nvPr/>
        </p:nvSpPr>
        <p:spPr>
          <a:xfrm>
            <a:off x="16176599" y="6211856"/>
            <a:ext cx="2057304" cy="1371600"/>
          </a:xfrm>
          <a:custGeom>
            <a:avLst/>
            <a:gdLst/>
            <a:ahLst/>
            <a:cxnLst/>
            <a:rect l="l" t="t" r="r" b="b"/>
            <a:pathLst>
              <a:path w="2057304" h="1371600">
                <a:moveTo>
                  <a:pt x="0" y="0"/>
                </a:moveTo>
                <a:lnTo>
                  <a:pt x="2057304" y="0"/>
                </a:lnTo>
                <a:lnTo>
                  <a:pt x="2057304" y="1371600"/>
                </a:lnTo>
                <a:lnTo>
                  <a:pt x="0" y="1371600"/>
                </a:lnTo>
                <a:lnTo>
                  <a:pt x="0" y="0"/>
                </a:lnTo>
                <a:close/>
              </a:path>
            </a:pathLst>
          </a:custGeom>
          <a:blipFill>
            <a:blip r:embed="rId5"/>
            <a:stretch>
              <a:fillRect t="-35742" r="-3230" b="-19095"/>
            </a:stretch>
          </a:blipFill>
        </p:spPr>
      </p:sp>
      <p:sp>
        <p:nvSpPr>
          <p:cNvPr id="32" name="Freeform 32"/>
          <p:cNvSpPr/>
          <p:nvPr/>
        </p:nvSpPr>
        <p:spPr>
          <a:xfrm>
            <a:off x="16237446" y="7935881"/>
            <a:ext cx="1935610" cy="1199951"/>
          </a:xfrm>
          <a:custGeom>
            <a:avLst/>
            <a:gdLst/>
            <a:ahLst/>
            <a:cxnLst/>
            <a:rect l="l" t="t" r="r" b="b"/>
            <a:pathLst>
              <a:path w="1935610" h="1199951">
                <a:moveTo>
                  <a:pt x="0" y="0"/>
                </a:moveTo>
                <a:lnTo>
                  <a:pt x="1935610" y="0"/>
                </a:lnTo>
                <a:lnTo>
                  <a:pt x="1935610" y="1199951"/>
                </a:lnTo>
                <a:lnTo>
                  <a:pt x="0" y="1199951"/>
                </a:lnTo>
                <a:lnTo>
                  <a:pt x="0" y="0"/>
                </a:lnTo>
                <a:close/>
              </a:path>
            </a:pathLst>
          </a:custGeom>
          <a:blipFill>
            <a:blip r:embed="rId6"/>
            <a:stretch>
              <a:fillRect l="-111111" t="-78224" b="-77179"/>
            </a:stretch>
          </a:blipFill>
        </p:spPr>
      </p:sp>
      <p:sp>
        <p:nvSpPr>
          <p:cNvPr id="33" name="Freeform 33"/>
          <p:cNvSpPr/>
          <p:nvPr/>
        </p:nvSpPr>
        <p:spPr>
          <a:xfrm>
            <a:off x="16292233" y="9316814"/>
            <a:ext cx="1922692" cy="970186"/>
          </a:xfrm>
          <a:custGeom>
            <a:avLst/>
            <a:gdLst/>
            <a:ahLst/>
            <a:cxnLst/>
            <a:rect l="l" t="t" r="r" b="b"/>
            <a:pathLst>
              <a:path w="1922692" h="970186">
                <a:moveTo>
                  <a:pt x="0" y="0"/>
                </a:moveTo>
                <a:lnTo>
                  <a:pt x="1922692" y="0"/>
                </a:lnTo>
                <a:lnTo>
                  <a:pt x="1922692" y="970186"/>
                </a:lnTo>
                <a:lnTo>
                  <a:pt x="0" y="970186"/>
                </a:lnTo>
                <a:lnTo>
                  <a:pt x="0" y="0"/>
                </a:lnTo>
                <a:close/>
              </a:path>
            </a:pathLst>
          </a:custGeom>
          <a:blipFill>
            <a:blip r:embed="rId7"/>
            <a:stretch>
              <a:fillRect l="-6066" r="-6066"/>
            </a:stretch>
          </a:blipFill>
        </p:spPr>
      </p:sp>
      <p:grpSp>
        <p:nvGrpSpPr>
          <p:cNvPr id="34" name="Group 34"/>
          <p:cNvGrpSpPr/>
          <p:nvPr/>
        </p:nvGrpSpPr>
        <p:grpSpPr>
          <a:xfrm>
            <a:off x="49070" y="4427925"/>
            <a:ext cx="7723344" cy="5768834"/>
            <a:chOff x="0" y="0"/>
            <a:chExt cx="2034132" cy="1519364"/>
          </a:xfrm>
        </p:grpSpPr>
        <p:sp>
          <p:nvSpPr>
            <p:cNvPr id="35" name="Freeform 35"/>
            <p:cNvSpPr/>
            <p:nvPr/>
          </p:nvSpPr>
          <p:spPr>
            <a:xfrm>
              <a:off x="0" y="0"/>
              <a:ext cx="2034132" cy="1519364"/>
            </a:xfrm>
            <a:custGeom>
              <a:avLst/>
              <a:gdLst/>
              <a:ahLst/>
              <a:cxnLst/>
              <a:rect l="l" t="t" r="r" b="b"/>
              <a:pathLst>
                <a:path w="2034132" h="1519364">
                  <a:moveTo>
                    <a:pt x="20048" y="0"/>
                  </a:moveTo>
                  <a:lnTo>
                    <a:pt x="2014083" y="0"/>
                  </a:lnTo>
                  <a:cubicBezTo>
                    <a:pt x="2025156" y="0"/>
                    <a:pt x="2034132" y="8976"/>
                    <a:pt x="2034132" y="20048"/>
                  </a:cubicBezTo>
                  <a:lnTo>
                    <a:pt x="2034132" y="1499316"/>
                  </a:lnTo>
                  <a:cubicBezTo>
                    <a:pt x="2034132" y="1510388"/>
                    <a:pt x="2025156" y="1519364"/>
                    <a:pt x="2014083" y="1519364"/>
                  </a:cubicBezTo>
                  <a:lnTo>
                    <a:pt x="20048" y="1519364"/>
                  </a:lnTo>
                  <a:cubicBezTo>
                    <a:pt x="8976" y="1519364"/>
                    <a:pt x="0" y="1510388"/>
                    <a:pt x="0" y="1499316"/>
                  </a:cubicBezTo>
                  <a:lnTo>
                    <a:pt x="0" y="20048"/>
                  </a:lnTo>
                  <a:cubicBezTo>
                    <a:pt x="0" y="8976"/>
                    <a:pt x="8976" y="0"/>
                    <a:pt x="20048" y="0"/>
                  </a:cubicBezTo>
                  <a:close/>
                </a:path>
              </a:pathLst>
            </a:custGeom>
            <a:solidFill>
              <a:srgbClr val="000000">
                <a:alpha val="0"/>
              </a:srgbClr>
            </a:solidFill>
            <a:ln w="38100" cap="sq">
              <a:solidFill>
                <a:srgbClr val="000000"/>
              </a:solidFill>
              <a:prstDash val="dash"/>
              <a:miter/>
            </a:ln>
          </p:spPr>
        </p:sp>
        <p:sp>
          <p:nvSpPr>
            <p:cNvPr id="36" name="TextBox 36"/>
            <p:cNvSpPr txBox="1"/>
            <p:nvPr/>
          </p:nvSpPr>
          <p:spPr>
            <a:xfrm>
              <a:off x="0" y="-38100"/>
              <a:ext cx="2034132" cy="1557464"/>
            </a:xfrm>
            <a:prstGeom prst="rect">
              <a:avLst/>
            </a:prstGeom>
          </p:spPr>
          <p:txBody>
            <a:bodyPr lIns="50800" tIns="50800" rIns="50800" bIns="50800" rtlCol="0" anchor="ctr"/>
            <a:lstStyle/>
            <a:p>
              <a:pPr algn="ctr">
                <a:lnSpc>
                  <a:spcPts val="2719"/>
                </a:lnSpc>
              </a:pPr>
              <a:endParaRPr/>
            </a:p>
          </p:txBody>
        </p:sp>
      </p:grpSp>
      <p:sp>
        <p:nvSpPr>
          <p:cNvPr id="37" name="TextBox 37"/>
          <p:cNvSpPr txBox="1"/>
          <p:nvPr/>
        </p:nvSpPr>
        <p:spPr>
          <a:xfrm>
            <a:off x="8048638" y="5512561"/>
            <a:ext cx="3209825" cy="882935"/>
          </a:xfrm>
          <a:prstGeom prst="rect">
            <a:avLst/>
          </a:prstGeom>
        </p:spPr>
        <p:txBody>
          <a:bodyPr lIns="0" tIns="0" rIns="0" bIns="0" rtlCol="0" anchor="t">
            <a:spAutoFit/>
          </a:bodyPr>
          <a:lstStyle/>
          <a:p>
            <a:pPr algn="ctr">
              <a:lnSpc>
                <a:spcPts val="3297"/>
              </a:lnSpc>
            </a:pPr>
            <a:r>
              <a:rPr lang="en-US" sz="2355">
                <a:solidFill>
                  <a:srgbClr val="000000"/>
                </a:solidFill>
                <a:latin typeface="Inlander Smooth"/>
                <a:ea typeface="Inlander Smooth"/>
                <a:cs typeface="Inlander Smooth"/>
                <a:sym typeface="Inlander Smooth"/>
              </a:rPr>
              <a:t>Communication</a:t>
            </a:r>
          </a:p>
          <a:p>
            <a:pPr algn="ctr">
              <a:lnSpc>
                <a:spcPts val="3320"/>
              </a:lnSpc>
              <a:spcBef>
                <a:spcPct val="0"/>
              </a:spcBef>
            </a:pPr>
            <a:r>
              <a:rPr lang="en-US" sz="2371">
                <a:solidFill>
                  <a:srgbClr val="000000"/>
                </a:solidFill>
                <a:latin typeface="Inlander Smooth"/>
                <a:ea typeface="Inlander Smooth"/>
                <a:cs typeface="Inlander Smooth"/>
                <a:sym typeface="Inlander Smooth"/>
              </a:rPr>
              <a:t> Infrastructure</a:t>
            </a:r>
          </a:p>
        </p:txBody>
      </p:sp>
      <p:sp>
        <p:nvSpPr>
          <p:cNvPr id="38" name="TextBox 38"/>
          <p:cNvSpPr txBox="1"/>
          <p:nvPr/>
        </p:nvSpPr>
        <p:spPr>
          <a:xfrm>
            <a:off x="0" y="4389825"/>
            <a:ext cx="7647229" cy="5580857"/>
          </a:xfrm>
          <a:prstGeom prst="rect">
            <a:avLst/>
          </a:prstGeom>
        </p:spPr>
        <p:txBody>
          <a:bodyPr lIns="0" tIns="0" rIns="0" bIns="0" rtlCol="0" anchor="t">
            <a:spAutoFit/>
          </a:bodyPr>
          <a:lstStyle/>
          <a:p>
            <a:pPr marL="439124" lvl="1" indent="-219562" algn="l">
              <a:lnSpc>
                <a:spcPts val="2847"/>
              </a:lnSpc>
              <a:buFont typeface="Arial"/>
              <a:buChar char="•"/>
            </a:pPr>
            <a:r>
              <a:rPr lang="en-US" sz="2033" u="sng">
                <a:solidFill>
                  <a:srgbClr val="000000"/>
                </a:solidFill>
                <a:latin typeface="Alatsi"/>
                <a:ea typeface="Alatsi"/>
                <a:cs typeface="Alatsi"/>
                <a:sym typeface="Alatsi"/>
              </a:rPr>
              <a:t>Structure</a:t>
            </a:r>
            <a:r>
              <a:rPr lang="en-US" sz="2033">
                <a:solidFill>
                  <a:srgbClr val="000000"/>
                </a:solidFill>
                <a:latin typeface="Alatsi"/>
                <a:ea typeface="Alatsi"/>
                <a:cs typeface="Alatsi"/>
                <a:sym typeface="Alatsi"/>
              </a:rPr>
              <a:t>:</a:t>
            </a:r>
          </a:p>
          <a:p>
            <a:pPr marL="375261" lvl="1" indent="-187630" algn="l">
              <a:lnSpc>
                <a:spcPts val="2433"/>
              </a:lnSpc>
              <a:buFont typeface="Arial"/>
              <a:buChar char="•"/>
            </a:pPr>
            <a:r>
              <a:rPr lang="en-US" sz="1738">
                <a:solidFill>
                  <a:srgbClr val="000000"/>
                </a:solidFill>
                <a:latin typeface="Alatsi"/>
                <a:ea typeface="Alatsi"/>
                <a:cs typeface="Alatsi"/>
                <a:sym typeface="Alatsi"/>
              </a:rPr>
              <a:t> </a:t>
            </a:r>
            <a:r>
              <a:rPr lang="en-US" sz="1738" u="sng">
                <a:solidFill>
                  <a:srgbClr val="000000"/>
                </a:solidFill>
                <a:latin typeface="Alatsi"/>
                <a:ea typeface="Alatsi"/>
                <a:cs typeface="Alatsi"/>
                <a:sym typeface="Alatsi"/>
              </a:rPr>
              <a:t>Field Devices</a:t>
            </a:r>
            <a:r>
              <a:rPr lang="en-US" sz="1738">
                <a:solidFill>
                  <a:srgbClr val="000000"/>
                </a:solidFill>
                <a:latin typeface="Alatsi"/>
                <a:ea typeface="Alatsi"/>
                <a:cs typeface="Alatsi"/>
                <a:sym typeface="Alatsi"/>
              </a:rPr>
              <a:t>: Comprise sensors (electrochemical for H2S, catalytic bead for CH4), a microprocessor, WirelessHART modem, battery pack, and diagnostic circuitry.</a:t>
            </a:r>
          </a:p>
          <a:p>
            <a:pPr marL="375261" lvl="1" indent="-187630" algn="l">
              <a:lnSpc>
                <a:spcPts val="2433"/>
              </a:lnSpc>
              <a:buFont typeface="Arial"/>
              <a:buChar char="•"/>
            </a:pPr>
            <a:r>
              <a:rPr lang="en-US" sz="1738" u="sng">
                <a:solidFill>
                  <a:srgbClr val="000000"/>
                </a:solidFill>
                <a:latin typeface="Alatsi"/>
                <a:ea typeface="Alatsi"/>
                <a:cs typeface="Alatsi"/>
                <a:sym typeface="Alatsi"/>
              </a:rPr>
              <a:t>Repeaters</a:t>
            </a:r>
            <a:r>
              <a:rPr lang="en-US" sz="1738">
                <a:solidFill>
                  <a:srgbClr val="000000"/>
                </a:solidFill>
                <a:latin typeface="Alatsi"/>
                <a:ea typeface="Alatsi"/>
                <a:cs typeface="Alatsi"/>
                <a:sym typeface="Alatsi"/>
              </a:rPr>
              <a:t>: Contain a WirelessHART transceiver, RF signal amplifier, routing engine, memory for dynamic routing tables, and intrinsically safe battery pack.</a:t>
            </a:r>
          </a:p>
          <a:p>
            <a:pPr marL="375261" lvl="1" indent="-187630" algn="l">
              <a:lnSpc>
                <a:spcPts val="2433"/>
              </a:lnSpc>
              <a:buFont typeface="Arial"/>
              <a:buChar char="•"/>
            </a:pPr>
            <a:r>
              <a:rPr lang="en-US" sz="1738" u="sng">
                <a:solidFill>
                  <a:srgbClr val="000000"/>
                </a:solidFill>
                <a:latin typeface="Alatsi"/>
                <a:ea typeface="Alatsi"/>
                <a:cs typeface="Alatsi"/>
                <a:sym typeface="Alatsi"/>
              </a:rPr>
              <a:t>Field Link Antenna</a:t>
            </a:r>
            <a:r>
              <a:rPr lang="en-US" sz="1738">
                <a:solidFill>
                  <a:srgbClr val="000000"/>
                </a:solidFill>
                <a:latin typeface="Alatsi"/>
                <a:ea typeface="Alatsi"/>
                <a:cs typeface="Alatsi"/>
                <a:sym typeface="Alatsi"/>
              </a:rPr>
              <a:t>: Houses industrial RF receivers/transmitters, surge protection, signal processing units, and weatherproof housing.</a:t>
            </a:r>
          </a:p>
          <a:p>
            <a:pPr marL="439124" lvl="1" indent="-219562" algn="l">
              <a:lnSpc>
                <a:spcPts val="2847"/>
              </a:lnSpc>
              <a:buFont typeface="Arial"/>
              <a:buChar char="•"/>
            </a:pPr>
            <a:r>
              <a:rPr lang="en-US" sz="2033" u="sng">
                <a:solidFill>
                  <a:srgbClr val="000000"/>
                </a:solidFill>
                <a:latin typeface="Alatsi"/>
                <a:ea typeface="Alatsi"/>
                <a:cs typeface="Alatsi"/>
                <a:sym typeface="Alatsi"/>
              </a:rPr>
              <a:t>Function</a:t>
            </a:r>
            <a:r>
              <a:rPr lang="en-US" sz="2033">
                <a:solidFill>
                  <a:srgbClr val="000000"/>
                </a:solidFill>
                <a:latin typeface="Alatsi"/>
                <a:ea typeface="Alatsi"/>
                <a:cs typeface="Alatsi"/>
                <a:sym typeface="Alatsi"/>
              </a:rPr>
              <a:t>:</a:t>
            </a:r>
          </a:p>
          <a:p>
            <a:pPr marL="375261" lvl="1" indent="-187630" algn="l">
              <a:lnSpc>
                <a:spcPts val="2433"/>
              </a:lnSpc>
              <a:buFont typeface="Arial"/>
              <a:buChar char="•"/>
            </a:pPr>
            <a:r>
              <a:rPr lang="en-US" sz="1738">
                <a:solidFill>
                  <a:srgbClr val="000000"/>
                </a:solidFill>
                <a:latin typeface="Alatsi"/>
                <a:ea typeface="Alatsi"/>
                <a:cs typeface="Alatsi"/>
                <a:sym typeface="Alatsi"/>
              </a:rPr>
              <a:t> Devices communicate wirelessly by relaying data packets in a multi-hop manner.</a:t>
            </a:r>
          </a:p>
          <a:p>
            <a:pPr marL="375261" lvl="1" indent="-187630" algn="l">
              <a:lnSpc>
                <a:spcPts val="2433"/>
              </a:lnSpc>
              <a:buFont typeface="Arial"/>
              <a:buChar char="•"/>
            </a:pPr>
            <a:r>
              <a:rPr lang="en-US" sz="1738">
                <a:solidFill>
                  <a:srgbClr val="000000"/>
                </a:solidFill>
                <a:latin typeface="Alatsi"/>
                <a:ea typeface="Alatsi"/>
                <a:cs typeface="Alatsi"/>
                <a:sym typeface="Alatsi"/>
              </a:rPr>
              <a:t> Each device receives and forwards data to the next device (“hop”) closer to the gateway.</a:t>
            </a:r>
          </a:p>
          <a:p>
            <a:pPr marL="375261" lvl="1" indent="-187630" algn="l">
              <a:lnSpc>
                <a:spcPts val="2433"/>
              </a:lnSpc>
              <a:buFont typeface="Arial"/>
              <a:buChar char="•"/>
            </a:pPr>
            <a:r>
              <a:rPr lang="en-US" sz="1738">
                <a:solidFill>
                  <a:srgbClr val="000000"/>
                </a:solidFill>
                <a:latin typeface="Alatsi"/>
                <a:ea typeface="Alatsi"/>
                <a:cs typeface="Alatsi"/>
                <a:sym typeface="Alatsi"/>
              </a:rPr>
              <a:t>Repeaters extend communication range and enable mesh network self-healing by providing alternate paths.</a:t>
            </a:r>
          </a:p>
          <a:p>
            <a:pPr marL="375261" lvl="1" indent="-187630" algn="l">
              <a:lnSpc>
                <a:spcPts val="2433"/>
              </a:lnSpc>
              <a:buFont typeface="Arial"/>
              <a:buChar char="•"/>
            </a:pPr>
            <a:r>
              <a:rPr lang="en-US" sz="1738">
                <a:solidFill>
                  <a:srgbClr val="000000"/>
                </a:solidFill>
                <a:latin typeface="Alatsi"/>
                <a:ea typeface="Alatsi"/>
                <a:cs typeface="Alatsi"/>
                <a:sym typeface="Alatsi"/>
              </a:rPr>
              <a:t>The Field Link Antenna acts as the primary receiver, forwarding data to the gateway for integration with control systems.</a:t>
            </a:r>
          </a:p>
        </p:txBody>
      </p:sp>
      <p:sp>
        <p:nvSpPr>
          <p:cNvPr id="39" name="TextBox 39"/>
          <p:cNvSpPr txBox="1"/>
          <p:nvPr/>
        </p:nvSpPr>
        <p:spPr>
          <a:xfrm>
            <a:off x="10147367" y="960691"/>
            <a:ext cx="6144866" cy="883714"/>
          </a:xfrm>
          <a:prstGeom prst="rect">
            <a:avLst/>
          </a:prstGeom>
        </p:spPr>
        <p:txBody>
          <a:bodyPr lIns="0" tIns="0" rIns="0" bIns="0" rtlCol="0" anchor="t">
            <a:spAutoFit/>
          </a:bodyPr>
          <a:lstStyle/>
          <a:p>
            <a:pPr algn="ctr">
              <a:lnSpc>
                <a:spcPts val="3550"/>
              </a:lnSpc>
              <a:spcBef>
                <a:spcPct val="0"/>
              </a:spcBef>
            </a:pPr>
            <a:r>
              <a:rPr lang="en-US" sz="2536" u="sng">
                <a:solidFill>
                  <a:srgbClr val="000000"/>
                </a:solidFill>
                <a:latin typeface="Calistoga"/>
                <a:ea typeface="Calistoga"/>
                <a:cs typeface="Calistoga"/>
                <a:sym typeface="Calistoga"/>
              </a:rPr>
              <a:t>Proposed  Wireless System Architecture &amp; Components</a:t>
            </a:r>
          </a:p>
        </p:txBody>
      </p:sp>
      <p:sp>
        <p:nvSpPr>
          <p:cNvPr id="40" name="TextBox 40"/>
          <p:cNvSpPr txBox="1"/>
          <p:nvPr/>
        </p:nvSpPr>
        <p:spPr>
          <a:xfrm>
            <a:off x="8262928" y="1825356"/>
            <a:ext cx="2616875" cy="601074"/>
          </a:xfrm>
          <a:prstGeom prst="rect">
            <a:avLst/>
          </a:prstGeom>
        </p:spPr>
        <p:txBody>
          <a:bodyPr lIns="0" tIns="0" rIns="0" bIns="0" rtlCol="0" anchor="t">
            <a:spAutoFit/>
          </a:bodyPr>
          <a:lstStyle/>
          <a:p>
            <a:pPr algn="ctr">
              <a:lnSpc>
                <a:spcPts val="4144"/>
              </a:lnSpc>
              <a:spcBef>
                <a:spcPct val="0"/>
              </a:spcBef>
            </a:pPr>
            <a:r>
              <a:rPr lang="en-US" sz="2960">
                <a:solidFill>
                  <a:srgbClr val="000000"/>
                </a:solidFill>
                <a:latin typeface="Inlander Smooth"/>
                <a:ea typeface="Inlander Smooth"/>
                <a:cs typeface="Inlander Smooth"/>
                <a:sym typeface="Inlander Smooth"/>
              </a:rPr>
              <a:t>FIELD LAYER</a:t>
            </a:r>
          </a:p>
        </p:txBody>
      </p:sp>
      <p:sp>
        <p:nvSpPr>
          <p:cNvPr id="41" name="TextBox 41"/>
          <p:cNvSpPr txBox="1"/>
          <p:nvPr/>
        </p:nvSpPr>
        <p:spPr>
          <a:xfrm>
            <a:off x="8323472" y="7188517"/>
            <a:ext cx="2783883" cy="883476"/>
          </a:xfrm>
          <a:prstGeom prst="rect">
            <a:avLst/>
          </a:prstGeom>
        </p:spPr>
        <p:txBody>
          <a:bodyPr lIns="0" tIns="0" rIns="0" bIns="0" rtlCol="0" anchor="t">
            <a:spAutoFit/>
          </a:bodyPr>
          <a:lstStyle/>
          <a:p>
            <a:pPr algn="ctr">
              <a:lnSpc>
                <a:spcPts val="3279"/>
              </a:lnSpc>
              <a:spcBef>
                <a:spcPct val="0"/>
              </a:spcBef>
            </a:pPr>
            <a:r>
              <a:rPr lang="en-US" sz="2342">
                <a:solidFill>
                  <a:srgbClr val="000000"/>
                </a:solidFill>
                <a:latin typeface="Inlander Smooth"/>
                <a:ea typeface="Inlander Smooth"/>
                <a:cs typeface="Inlander Smooth"/>
                <a:sym typeface="Inlander Smooth"/>
              </a:rPr>
              <a:t>GATEWAY &amp; Control Layer</a:t>
            </a:r>
          </a:p>
        </p:txBody>
      </p:sp>
      <p:sp>
        <p:nvSpPr>
          <p:cNvPr id="42" name="TextBox 42"/>
          <p:cNvSpPr txBox="1"/>
          <p:nvPr/>
        </p:nvSpPr>
        <p:spPr>
          <a:xfrm>
            <a:off x="8172364" y="8792781"/>
            <a:ext cx="3209825" cy="856538"/>
          </a:xfrm>
          <a:prstGeom prst="rect">
            <a:avLst/>
          </a:prstGeom>
        </p:spPr>
        <p:txBody>
          <a:bodyPr lIns="0" tIns="0" rIns="0" bIns="0" rtlCol="0" anchor="t">
            <a:spAutoFit/>
          </a:bodyPr>
          <a:lstStyle/>
          <a:p>
            <a:pPr algn="ctr">
              <a:lnSpc>
                <a:spcPts val="3189"/>
              </a:lnSpc>
              <a:spcBef>
                <a:spcPct val="0"/>
              </a:spcBef>
            </a:pPr>
            <a:r>
              <a:rPr lang="en-US" sz="2278">
                <a:solidFill>
                  <a:srgbClr val="000000"/>
                </a:solidFill>
                <a:latin typeface="Inlander Smooth"/>
                <a:ea typeface="Inlander Smooth"/>
                <a:cs typeface="Inlander Smooth"/>
                <a:sym typeface="Inlander Smooth"/>
              </a:rPr>
              <a:t>Supervisory  &amp; Interface Layer</a:t>
            </a:r>
          </a:p>
        </p:txBody>
      </p:sp>
      <p:sp>
        <p:nvSpPr>
          <p:cNvPr id="43" name="TextBox 43"/>
          <p:cNvSpPr txBox="1"/>
          <p:nvPr/>
        </p:nvSpPr>
        <p:spPr>
          <a:xfrm>
            <a:off x="12717368" y="3718877"/>
            <a:ext cx="5394841" cy="428404"/>
          </a:xfrm>
          <a:prstGeom prst="rect">
            <a:avLst/>
          </a:prstGeom>
        </p:spPr>
        <p:txBody>
          <a:bodyPr lIns="0" tIns="0" rIns="0" bIns="0" rtlCol="0" anchor="t">
            <a:spAutoFit/>
          </a:bodyPr>
          <a:lstStyle/>
          <a:p>
            <a:pPr algn="ctr">
              <a:lnSpc>
                <a:spcPts val="3162"/>
              </a:lnSpc>
              <a:spcBef>
                <a:spcPct val="0"/>
              </a:spcBef>
            </a:pPr>
            <a:r>
              <a:rPr lang="en-US" sz="2258" b="1">
                <a:solidFill>
                  <a:srgbClr val="B19F7E"/>
                </a:solidFill>
                <a:latin typeface="Gill Sans Display Ultra-Bold"/>
                <a:ea typeface="Gill Sans Display Ultra-Bold"/>
                <a:cs typeface="Gill Sans Display Ultra-Bold"/>
                <a:sym typeface="Gill Sans Display Ultra-Bold"/>
              </a:rPr>
              <a:t>648DX1 Repeater - Signal Extension</a:t>
            </a:r>
          </a:p>
        </p:txBody>
      </p:sp>
      <p:sp>
        <p:nvSpPr>
          <p:cNvPr id="44" name="TextBox 44"/>
          <p:cNvSpPr txBox="1"/>
          <p:nvPr/>
        </p:nvSpPr>
        <p:spPr>
          <a:xfrm>
            <a:off x="12259979" y="5766530"/>
            <a:ext cx="5376386" cy="445326"/>
          </a:xfrm>
          <a:prstGeom prst="rect">
            <a:avLst/>
          </a:prstGeom>
        </p:spPr>
        <p:txBody>
          <a:bodyPr lIns="0" tIns="0" rIns="0" bIns="0" rtlCol="0" anchor="t">
            <a:spAutoFit/>
          </a:bodyPr>
          <a:lstStyle/>
          <a:p>
            <a:pPr algn="ctr">
              <a:lnSpc>
                <a:spcPts val="3279"/>
              </a:lnSpc>
              <a:spcBef>
                <a:spcPct val="0"/>
              </a:spcBef>
            </a:pPr>
            <a:r>
              <a:rPr lang="en-US" sz="2342" b="1">
                <a:solidFill>
                  <a:srgbClr val="B19F7E"/>
                </a:solidFill>
                <a:latin typeface="Gill Sans Display Ultra-Bold"/>
                <a:ea typeface="Gill Sans Display Ultra-Bold"/>
                <a:cs typeface="Gill Sans Display Ultra-Bold"/>
                <a:sym typeface="Gill Sans Display Ultra-Bold"/>
              </a:rPr>
              <a:t>781S - Field Link Antenna</a:t>
            </a:r>
          </a:p>
        </p:txBody>
      </p:sp>
      <p:sp>
        <p:nvSpPr>
          <p:cNvPr id="45" name="TextBox 45"/>
          <p:cNvSpPr txBox="1"/>
          <p:nvPr/>
        </p:nvSpPr>
        <p:spPr>
          <a:xfrm>
            <a:off x="13003881" y="7488206"/>
            <a:ext cx="4249698" cy="453500"/>
          </a:xfrm>
          <a:prstGeom prst="rect">
            <a:avLst/>
          </a:prstGeom>
        </p:spPr>
        <p:txBody>
          <a:bodyPr lIns="0" tIns="0" rIns="0" bIns="0" rtlCol="0" anchor="t">
            <a:spAutoFit/>
          </a:bodyPr>
          <a:lstStyle/>
          <a:p>
            <a:pPr algn="ctr">
              <a:lnSpc>
                <a:spcPts val="3353"/>
              </a:lnSpc>
              <a:spcBef>
                <a:spcPct val="0"/>
              </a:spcBef>
            </a:pPr>
            <a:r>
              <a:rPr lang="en-US" sz="2395" b="1">
                <a:solidFill>
                  <a:srgbClr val="B19F7E"/>
                </a:solidFill>
                <a:latin typeface="Gill Sans Display Ultra-Bold"/>
                <a:ea typeface="Gill Sans Display Ultra-Bold"/>
                <a:cs typeface="Gill Sans Display Ultra-Bold"/>
                <a:sym typeface="Gill Sans Display Ultra-Bold"/>
              </a:rPr>
              <a:t>1410S Gateway ⟶ DCS/PLC</a:t>
            </a:r>
          </a:p>
        </p:txBody>
      </p:sp>
      <p:sp>
        <p:nvSpPr>
          <p:cNvPr id="46" name="TextBox 46"/>
          <p:cNvSpPr txBox="1"/>
          <p:nvPr/>
        </p:nvSpPr>
        <p:spPr>
          <a:xfrm>
            <a:off x="12934527" y="9073831"/>
            <a:ext cx="3242072" cy="445326"/>
          </a:xfrm>
          <a:prstGeom prst="rect">
            <a:avLst/>
          </a:prstGeom>
        </p:spPr>
        <p:txBody>
          <a:bodyPr lIns="0" tIns="0" rIns="0" bIns="0" rtlCol="0" anchor="t">
            <a:spAutoFit/>
          </a:bodyPr>
          <a:lstStyle/>
          <a:p>
            <a:pPr algn="ctr">
              <a:lnSpc>
                <a:spcPts val="3279"/>
              </a:lnSpc>
              <a:spcBef>
                <a:spcPct val="0"/>
              </a:spcBef>
            </a:pPr>
            <a:r>
              <a:rPr lang="en-US" sz="2342" b="1">
                <a:solidFill>
                  <a:srgbClr val="B19F7E"/>
                </a:solidFill>
                <a:latin typeface="Gill Sans Display Ultra-Bold"/>
                <a:ea typeface="Gill Sans Display Ultra-Bold"/>
                <a:cs typeface="Gill Sans Display Ultra-Bold"/>
                <a:sym typeface="Gill Sans Display Ultra-Bold"/>
              </a:rPr>
              <a:t>SCADA/HMI Systems</a:t>
            </a:r>
          </a:p>
        </p:txBody>
      </p:sp>
      <p:grpSp>
        <p:nvGrpSpPr>
          <p:cNvPr id="47" name="Group 47"/>
          <p:cNvGrpSpPr/>
          <p:nvPr/>
        </p:nvGrpSpPr>
        <p:grpSpPr>
          <a:xfrm>
            <a:off x="49070" y="-7937"/>
            <a:ext cx="18238930" cy="920604"/>
            <a:chOff x="0" y="0"/>
            <a:chExt cx="4803669" cy="242464"/>
          </a:xfrm>
        </p:grpSpPr>
        <p:sp>
          <p:nvSpPr>
            <p:cNvPr id="48" name="Freeform 48"/>
            <p:cNvSpPr/>
            <p:nvPr/>
          </p:nvSpPr>
          <p:spPr>
            <a:xfrm>
              <a:off x="0" y="0"/>
              <a:ext cx="4803669" cy="242464"/>
            </a:xfrm>
            <a:custGeom>
              <a:avLst/>
              <a:gdLst/>
              <a:ahLst/>
              <a:cxnLst/>
              <a:rect l="l" t="t" r="r" b="b"/>
              <a:pathLst>
                <a:path w="4803669" h="242464">
                  <a:moveTo>
                    <a:pt x="0" y="0"/>
                  </a:moveTo>
                  <a:lnTo>
                    <a:pt x="4803669" y="0"/>
                  </a:lnTo>
                  <a:lnTo>
                    <a:pt x="4803669" y="242464"/>
                  </a:lnTo>
                  <a:lnTo>
                    <a:pt x="0" y="242464"/>
                  </a:lnTo>
                  <a:close/>
                </a:path>
              </a:pathLst>
            </a:custGeom>
            <a:solidFill>
              <a:srgbClr val="BFA160">
                <a:alpha val="80000"/>
              </a:srgbClr>
            </a:solidFill>
          </p:spPr>
        </p:sp>
        <p:sp>
          <p:nvSpPr>
            <p:cNvPr id="49" name="TextBox 49"/>
            <p:cNvSpPr txBox="1"/>
            <p:nvPr/>
          </p:nvSpPr>
          <p:spPr>
            <a:xfrm>
              <a:off x="0" y="-38100"/>
              <a:ext cx="4803669" cy="280564"/>
            </a:xfrm>
            <a:prstGeom prst="rect">
              <a:avLst/>
            </a:prstGeom>
          </p:spPr>
          <p:txBody>
            <a:bodyPr lIns="50800" tIns="50800" rIns="50800" bIns="50800" rtlCol="0" anchor="ctr"/>
            <a:lstStyle/>
            <a:p>
              <a:pPr algn="ctr">
                <a:lnSpc>
                  <a:spcPts val="2659"/>
                </a:lnSpc>
                <a:spcBef>
                  <a:spcPct val="0"/>
                </a:spcBef>
              </a:pPr>
              <a:endParaRPr/>
            </a:p>
          </p:txBody>
        </p:sp>
      </p:grpSp>
      <p:sp>
        <p:nvSpPr>
          <p:cNvPr id="50" name="Freeform 50"/>
          <p:cNvSpPr/>
          <p:nvPr/>
        </p:nvSpPr>
        <p:spPr>
          <a:xfrm>
            <a:off x="49070" y="0"/>
            <a:ext cx="1065804" cy="922192"/>
          </a:xfrm>
          <a:custGeom>
            <a:avLst/>
            <a:gdLst/>
            <a:ahLst/>
            <a:cxnLst/>
            <a:rect l="l" t="t" r="r" b="b"/>
            <a:pathLst>
              <a:path w="1065804" h="922192">
                <a:moveTo>
                  <a:pt x="0" y="0"/>
                </a:moveTo>
                <a:lnTo>
                  <a:pt x="1065804" y="0"/>
                </a:lnTo>
                <a:lnTo>
                  <a:pt x="1065804" y="922192"/>
                </a:lnTo>
                <a:lnTo>
                  <a:pt x="0" y="922192"/>
                </a:lnTo>
                <a:lnTo>
                  <a:pt x="0" y="0"/>
                </a:lnTo>
                <a:close/>
              </a:path>
            </a:pathLst>
          </a:custGeom>
          <a:blipFill>
            <a:blip r:embed="rId8"/>
            <a:stretch>
              <a:fillRect l="-28358" r="-29576"/>
            </a:stretch>
          </a:blipFill>
        </p:spPr>
      </p:sp>
      <p:sp>
        <p:nvSpPr>
          <p:cNvPr id="51" name="Freeform 51"/>
          <p:cNvSpPr/>
          <p:nvPr/>
        </p:nvSpPr>
        <p:spPr>
          <a:xfrm>
            <a:off x="15552932" y="107641"/>
            <a:ext cx="824475" cy="824475"/>
          </a:xfrm>
          <a:custGeom>
            <a:avLst/>
            <a:gdLst/>
            <a:ahLst/>
            <a:cxnLst/>
            <a:rect l="l" t="t" r="r" b="b"/>
            <a:pathLst>
              <a:path w="824475" h="824475">
                <a:moveTo>
                  <a:pt x="0" y="0"/>
                </a:moveTo>
                <a:lnTo>
                  <a:pt x="824475" y="0"/>
                </a:lnTo>
                <a:lnTo>
                  <a:pt x="824475" y="824475"/>
                </a:lnTo>
                <a:lnTo>
                  <a:pt x="0" y="8244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2" name="TextBox 52"/>
          <p:cNvSpPr txBox="1"/>
          <p:nvPr/>
        </p:nvSpPr>
        <p:spPr>
          <a:xfrm>
            <a:off x="16601067" y="333138"/>
            <a:ext cx="1571989" cy="579530"/>
          </a:xfrm>
          <a:prstGeom prst="rect">
            <a:avLst/>
          </a:prstGeom>
        </p:spPr>
        <p:txBody>
          <a:bodyPr wrap="square" lIns="0" tIns="0" rIns="0" bIns="0" rtlCol="0" anchor="t">
            <a:spAutoFit/>
          </a:bodyPr>
          <a:lstStyle/>
          <a:p>
            <a:pPr algn="ctr">
              <a:lnSpc>
                <a:spcPts val="4807"/>
              </a:lnSpc>
              <a:spcBef>
                <a:spcPct val="0"/>
              </a:spcBef>
            </a:pPr>
            <a:r>
              <a:rPr lang="en-US" sz="3433" dirty="0">
                <a:solidFill>
                  <a:srgbClr val="000000"/>
                </a:solidFill>
                <a:latin typeface="Alatsi"/>
                <a:ea typeface="Alatsi"/>
                <a:cs typeface="Alatsi"/>
                <a:sym typeface="Alatsi"/>
              </a:rPr>
              <a:t>RIL-JMD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3216</Words>
  <Application>Microsoft Office PowerPoint</Application>
  <PresentationFormat>Custom</PresentationFormat>
  <Paragraphs>327</Paragraphs>
  <Slides>14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Arial</vt:lpstr>
      <vt:lpstr>Blueberry</vt:lpstr>
      <vt:lpstr>Black Bones</vt:lpstr>
      <vt:lpstr>Archivo Black</vt:lpstr>
      <vt:lpstr>Alatsi</vt:lpstr>
      <vt:lpstr>Batangas</vt:lpstr>
      <vt:lpstr>Calibri</vt:lpstr>
      <vt:lpstr>Gill Sans Display Ultra-Bold</vt:lpstr>
      <vt:lpstr>Canva Sans</vt:lpstr>
      <vt:lpstr>Aharoni</vt:lpstr>
      <vt:lpstr>Inlander Smooth</vt:lpstr>
      <vt:lpstr>Alfa Slab One</vt:lpstr>
      <vt:lpstr>Calistoga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Term PPT</dc:title>
  <cp:lastModifiedBy>Satyaprakash Rath</cp:lastModifiedBy>
  <cp:revision>3</cp:revision>
  <dcterms:created xsi:type="dcterms:W3CDTF">2006-08-16T00:00:00Z</dcterms:created>
  <dcterms:modified xsi:type="dcterms:W3CDTF">2025-06-30T04:13:19Z</dcterms:modified>
  <dc:identifier>DAGrhKGPrv4</dc:identifier>
</cp:coreProperties>
</file>